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43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96" r:id="rId10"/>
    <p:sldId id="297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3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A4D94-3018-453E-A91F-C70AF7B5D71F}" type="datetimeFigureOut">
              <a:rPr lang="pl-PL" smtClean="0"/>
              <a:pPr/>
              <a:t>2007-11-14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C5F01-E954-4843-87F0-3A27BCC412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AF9511-922D-471B-AAFC-438C4F6D9ED2}" type="slidenum">
              <a:rPr lang="pl-PL" smtClean="0"/>
              <a:pPr>
                <a:defRPr/>
              </a:pPr>
              <a:t>26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 hasCustomPrompt="1"/>
          </p:nvPr>
        </p:nvSpPr>
        <p:spPr>
          <a:xfrm>
            <a:off x="540544" y="776289"/>
            <a:ext cx="8062912" cy="1470025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kumimoji="0" lang="pl-PL" dirty="0" smtClean="0"/>
              <a:t>CENTRUM EDUKACJI EKONOMICZNO-HANDLOWEJ</a:t>
            </a:r>
            <a:endParaRPr kumimoji="0" lang="en-US" dirty="0"/>
          </a:p>
        </p:txBody>
      </p:sp>
      <p:sp>
        <p:nvSpPr>
          <p:cNvPr id="7" name="Trójkąt równoramienny 6"/>
          <p:cNvSpPr/>
          <p:nvPr/>
        </p:nvSpPr>
        <p:spPr>
          <a:xfrm rot="16200000">
            <a:off x="7554354" y="5254284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7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3F3670A-FE4B-4CDF-B127-BD5493C98551}" type="datetimeFigureOut">
              <a:rPr lang="pl-PL" smtClean="0"/>
              <a:pPr/>
              <a:t>2007-11-14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5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8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0E698F4-1DE7-4FCA-A3AC-EB82383FC83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20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670A-FE4B-4CDF-B127-BD5493C98551}" type="datetimeFigureOut">
              <a:rPr lang="pl-PL" smtClean="0"/>
              <a:pPr/>
              <a:t>2007-11-14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98F4-1DE7-4FCA-A3AC-EB82383FC83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20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670A-FE4B-4CDF-B127-BD5493C98551}" type="datetimeFigureOut">
              <a:rPr lang="pl-PL" smtClean="0"/>
              <a:pPr/>
              <a:t>2007-11-14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98F4-1DE7-4FCA-A3AC-EB82383FC83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20000"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4" y="5254284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9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7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3F3670A-FE4B-4CDF-B127-BD5493C98551}" type="datetimeFigureOut">
              <a:rPr lang="pl-PL" smtClean="0"/>
              <a:pPr/>
              <a:t>2007-11-14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5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8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0E698F4-1DE7-4FCA-A3AC-EB82383FC83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20000"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3F3670A-FE4B-4CDF-B127-BD5493C98551}" type="datetimeFigureOut">
              <a:rPr lang="pl-PL" smtClean="0"/>
              <a:pPr/>
              <a:t>2007-11-14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7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98F4-1DE7-4FCA-A3AC-EB82383FC83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20000"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5" y="7035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4" y="309491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3F3670A-FE4B-4CDF-B127-BD5493C98551}" type="datetimeFigureOut">
              <a:rPr lang="pl-PL" smtClean="0"/>
              <a:pPr/>
              <a:t>2007-11-14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7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0E698F4-1DE7-4FCA-A3AC-EB82383FC835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5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1" y="7034"/>
            <a:ext cx="9136967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5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0000"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3F3670A-FE4B-4CDF-B127-BD5493C98551}" type="datetimeFigureOut">
              <a:rPr lang="pl-PL" smtClean="0"/>
              <a:pPr/>
              <a:t>2007-11-14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0E698F4-1DE7-4FCA-A3AC-EB82383FC83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20000"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9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7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7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29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29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3F3670A-FE4B-4CDF-B127-BD5493C98551}" type="datetimeFigureOut">
              <a:rPr lang="pl-PL" smtClean="0"/>
              <a:pPr/>
              <a:t>2007-11-14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0E698F4-1DE7-4FCA-A3AC-EB82383FC83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0000">
    <p:newsfla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670A-FE4B-4CDF-B127-BD5493C98551}" type="datetimeFigureOut">
              <a:rPr lang="pl-PL" smtClean="0"/>
              <a:pPr/>
              <a:t>2007-11-14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98F4-1DE7-4FCA-A3AC-EB82383FC83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20000">
    <p:newsfla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3F3670A-FE4B-4CDF-B127-BD5493C98551}" type="datetimeFigureOut">
              <a:rPr lang="pl-PL" smtClean="0"/>
              <a:pPr/>
              <a:t>2007-11-14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1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0E698F4-1DE7-4FCA-A3AC-EB82383FC83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20000">
    <p:newsfla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1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3F3670A-FE4B-4CDF-B127-BD5493C98551}" type="datetimeFigureOut">
              <a:rPr lang="pl-PL" smtClean="0"/>
              <a:pPr/>
              <a:t>2007-11-14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0E698F4-1DE7-4FCA-A3AC-EB82383FC83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0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14282" y="267494"/>
            <a:ext cx="8472518" cy="1399032"/>
          </a:xfrm>
        </p:spPr>
        <p:txBody>
          <a:bodyPr/>
          <a:lstStyle/>
          <a:p>
            <a:r>
              <a:rPr lang="pl-PL" dirty="0" smtClean="0"/>
              <a:t>CENTRUM EDUKACJI </a:t>
            </a:r>
            <a:r>
              <a:rPr lang="pl-PL" dirty="0" err="1" smtClean="0"/>
              <a:t>EKONOMICZNO-HANDLOWEJHANDLOWEJ</a:t>
            </a:r>
            <a:endParaRPr kumimoji="0"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3F3670A-FE4B-4CDF-B127-BD5493C98551}" type="datetimeFigureOut">
              <a:rPr lang="pl-PL" smtClean="0"/>
              <a:pPr/>
              <a:t>2007-11-14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7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98F4-1DE7-4FCA-A3AC-EB82383FC83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20000">
    <p:newsfla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3F3670A-FE4B-4CDF-B127-BD5493C98551}" type="datetimeFigureOut">
              <a:rPr lang="pl-PL" smtClean="0"/>
              <a:pPr/>
              <a:t>2007-11-14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0E698F4-1DE7-4FCA-A3AC-EB82383FC83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0000">
    <p:newsfla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670A-FE4B-4CDF-B127-BD5493C98551}" type="datetimeFigureOut">
              <a:rPr lang="pl-PL" smtClean="0"/>
              <a:pPr/>
              <a:t>2007-11-14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98F4-1DE7-4FCA-A3AC-EB82383FC83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20000">
    <p:newsfla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670A-FE4B-4CDF-B127-BD5493C98551}" type="datetimeFigureOut">
              <a:rPr lang="pl-PL" smtClean="0"/>
              <a:pPr/>
              <a:t>2007-11-14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98F4-1DE7-4FCA-A3AC-EB82383FC83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20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5" y="7035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4" y="309491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3F3670A-FE4B-4CDF-B127-BD5493C98551}" type="datetimeFigureOut">
              <a:rPr lang="pl-PL" smtClean="0"/>
              <a:pPr/>
              <a:t>2007-11-14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7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0E698F4-1DE7-4FCA-A3AC-EB82383FC835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5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1" y="7034"/>
            <a:ext cx="9136967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5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0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dirty="0" smtClean="0"/>
              <a:t>CENTRUM EDUKACJI EKONOMICZNO-HANDLOWEJ</a:t>
            </a:r>
            <a:endParaRPr kumimoji="0"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3F3670A-FE4B-4CDF-B127-BD5493C98551}" type="datetimeFigureOut">
              <a:rPr lang="pl-PL" smtClean="0"/>
              <a:pPr/>
              <a:t>2007-11-14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0E698F4-1DE7-4FCA-A3AC-EB82383FC83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20000"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48199" y="290732"/>
            <a:ext cx="1066800" cy="6153912"/>
          </a:xfr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vert="vert270" anchor="b"/>
          <a:lstStyle>
            <a:lvl1pPr marL="0" algn="ctr">
              <a:defRPr sz="3200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defRPr>
            </a:lvl1pPr>
          </a:lstStyle>
          <a:p>
            <a:r>
              <a:rPr kumimoji="0" lang="pl-PL" dirty="0" smtClean="0"/>
              <a:t>CENTRUM EDUKACJI EKONOMICZNO-HANDLOWEJ</a:t>
            </a:r>
            <a:endParaRPr kumimoji="0"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7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dirty="0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7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1357290" y="290732"/>
            <a:ext cx="7786709" cy="3017520"/>
          </a:xfrm>
        </p:spPr>
        <p:txBody>
          <a:bodyPr/>
          <a:lstStyle>
            <a:lvl1pPr algn="l" eaLnBrk="1" latinLnBrk="0" hangingPunct="1">
              <a:defRPr sz="2000" baseline="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dirty="0" smtClean="0"/>
              <a:t>Kliknij, aby edytować style wzorca tekstu</a:t>
            </a:r>
          </a:p>
          <a:p>
            <a:pPr lvl="1" eaLnBrk="1" latinLnBrk="0" hangingPunct="1"/>
            <a:r>
              <a:rPr lang="pl-PL" dirty="0" smtClean="0"/>
              <a:t>Drugi poziom</a:t>
            </a:r>
          </a:p>
          <a:p>
            <a:pPr lvl="2" eaLnBrk="1" latinLnBrk="0" hangingPunct="1"/>
            <a:r>
              <a:rPr lang="pl-PL" dirty="0" smtClean="0"/>
              <a:t>Trzeci poziom</a:t>
            </a:r>
          </a:p>
          <a:p>
            <a:pPr lvl="3" eaLnBrk="1" latinLnBrk="0" hangingPunct="1"/>
            <a:r>
              <a:rPr lang="pl-PL" dirty="0" smtClean="0"/>
              <a:t>Czwarty poziom</a:t>
            </a:r>
          </a:p>
          <a:p>
            <a:pPr lvl="4" eaLnBrk="1" latinLnBrk="0" hangingPunct="1"/>
            <a:r>
              <a:rPr lang="pl-PL" dirty="0" smtClean="0"/>
              <a:t>Piąty poziom</a:t>
            </a:r>
            <a:endParaRPr kumimoji="0" lang="en-US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29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dirty="0" smtClean="0"/>
              <a:t>Kliknij, aby edytować style wzorca tekstu</a:t>
            </a:r>
          </a:p>
          <a:p>
            <a:pPr lvl="1" eaLnBrk="1" latinLnBrk="0" hangingPunct="1"/>
            <a:r>
              <a:rPr lang="pl-PL" dirty="0" smtClean="0"/>
              <a:t>Drugi poziom</a:t>
            </a:r>
          </a:p>
          <a:p>
            <a:pPr lvl="2" eaLnBrk="1" latinLnBrk="0" hangingPunct="1"/>
            <a:r>
              <a:rPr lang="pl-PL" dirty="0" smtClean="0"/>
              <a:t>Trzeci poziom</a:t>
            </a:r>
          </a:p>
          <a:p>
            <a:pPr lvl="3" eaLnBrk="1" latinLnBrk="0" hangingPunct="1"/>
            <a:r>
              <a:rPr lang="pl-PL" dirty="0" smtClean="0"/>
              <a:t>Czwarty poziom</a:t>
            </a:r>
          </a:p>
          <a:p>
            <a:pPr lvl="4" eaLnBrk="1" latinLnBrk="0" hangingPunct="1"/>
            <a:r>
              <a:rPr lang="pl-PL" dirty="0" smtClean="0"/>
              <a:t>Piąty poziom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3F3670A-FE4B-4CDF-B127-BD5493C98551}" type="datetimeFigureOut">
              <a:rPr lang="pl-PL" smtClean="0"/>
              <a:pPr/>
              <a:t>2007-11-14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0E698F4-1DE7-4FCA-A3AC-EB82383FC83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0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670A-FE4B-4CDF-B127-BD5493C98551}" type="datetimeFigureOut">
              <a:rPr lang="pl-PL" smtClean="0"/>
              <a:pPr/>
              <a:t>2007-11-14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98F4-1DE7-4FCA-A3AC-EB82383FC83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20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3F3670A-FE4B-4CDF-B127-BD5493C98551}" type="datetimeFigureOut">
              <a:rPr lang="pl-PL" smtClean="0"/>
              <a:pPr/>
              <a:t>2007-11-14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1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0E698F4-1DE7-4FCA-A3AC-EB82383FC83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20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1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3F3670A-FE4B-4CDF-B127-BD5493C98551}" type="datetimeFigureOut">
              <a:rPr lang="pl-PL" smtClean="0"/>
              <a:pPr/>
              <a:t>2007-11-14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0E698F4-1DE7-4FCA-A3AC-EB82383FC83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0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3F3670A-FE4B-4CDF-B127-BD5493C98551}" type="datetimeFigureOut">
              <a:rPr lang="pl-PL" smtClean="0"/>
              <a:pPr/>
              <a:t>2007-11-14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0E698F4-1DE7-4FCA-A3AC-EB82383FC83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0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TRONA WWW\GALERIA\Budynek szkoly\skanuj0004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57884" y="0"/>
            <a:ext cx="3286116" cy="2144905"/>
          </a:xfrm>
          <a:prstGeom prst="rect">
            <a:avLst/>
          </a:prstGeom>
          <a:noFill/>
        </p:spPr>
      </p:pic>
      <p:sp>
        <p:nvSpPr>
          <p:cNvPr id="11" name="Trójkąt prostokątny 10"/>
          <p:cNvSpPr/>
          <p:nvPr/>
        </p:nvSpPr>
        <p:spPr>
          <a:xfrm>
            <a:off x="7035" y="14069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" y="7034"/>
            <a:ext cx="9136967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anchor="ctr">
            <a:normAutofit/>
          </a:bodyPr>
          <a:lstStyle/>
          <a:p>
            <a:r>
              <a:rPr kumimoji="0" lang="pl-PL" dirty="0" smtClean="0"/>
              <a:t>CENTRUM EDUKACJI EKONOMICZNO-HANDLOWEJ</a:t>
            </a:r>
            <a:endParaRPr kumimoji="0" lang="en-US" dirty="0"/>
          </a:p>
        </p:txBody>
      </p:sp>
      <p:cxnSp>
        <p:nvCxnSpPr>
          <p:cNvPr id="9" name="Łącznik prosty 8"/>
          <p:cNvCxnSpPr/>
          <p:nvPr/>
        </p:nvCxnSpPr>
        <p:spPr>
          <a:xfrm rot="10800000" flipV="1">
            <a:off x="6468795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0" y="1857364"/>
            <a:ext cx="9001156" cy="4597444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dirty="0" smtClean="0"/>
              <a:t> 		Kliknij, aby edytować style wzorca tekstu</a:t>
            </a:r>
          </a:p>
          <a:p>
            <a:pPr lvl="1" eaLnBrk="1" latinLnBrk="0" hangingPunct="1"/>
            <a:r>
              <a:rPr kumimoji="0" lang="pl-PL" dirty="0" smtClean="0"/>
              <a:t>Drugi poziom</a:t>
            </a:r>
          </a:p>
          <a:p>
            <a:pPr lvl="2" eaLnBrk="1" latinLnBrk="0" hangingPunct="1"/>
            <a:r>
              <a:rPr kumimoji="0" lang="pl-PL" dirty="0" smtClean="0"/>
              <a:t>Trzeci poziom</a:t>
            </a:r>
          </a:p>
          <a:p>
            <a:pPr lvl="3" eaLnBrk="1" latinLnBrk="0" hangingPunct="1"/>
            <a:r>
              <a:rPr kumimoji="0" lang="pl-PL" dirty="0" smtClean="0"/>
              <a:t>Czwarty poziom</a:t>
            </a:r>
          </a:p>
          <a:p>
            <a:pPr lvl="4" eaLnBrk="1" latinLnBrk="0" hangingPunct="1"/>
            <a:r>
              <a:rPr kumimoji="0" lang="pl-PL" dirty="0" smtClean="0"/>
              <a:t>Piąty poziom</a:t>
            </a:r>
            <a:endParaRPr kumimoji="0" lang="en-US" dirty="0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3F3670A-FE4B-4CDF-B127-BD5493C98551}" type="datetimeFigureOut">
              <a:rPr lang="pl-PL" smtClean="0"/>
              <a:pPr/>
              <a:t>2007-11-14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1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0E698F4-1DE7-4FCA-A3AC-EB82383FC83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Click="0" advTm="20000">
    <p:newsflash/>
  </p:transition>
  <p:txStyles>
    <p:titleStyle>
      <a:lvl1pPr marL="484632" algn="l" rtl="0" eaLnBrk="1" latinLnBrk="0" hangingPunct="1">
        <a:spcBef>
          <a:spcPct val="0"/>
        </a:spcBef>
        <a:buNone/>
        <a:defRPr kumimoji="0" sz="4000" b="1" kern="1200" cap="none" spc="0">
          <a:ln w="18000">
            <a:solidFill>
              <a:schemeClr val="accent2">
                <a:satMod val="140000"/>
              </a:schemeClr>
            </a:solidFill>
            <a:prstDash val="solid"/>
            <a:miter lim="800000"/>
          </a:ln>
          <a:noFill/>
          <a:effectLst>
            <a:glow rad="139700">
              <a:schemeClr val="accent1">
                <a:satMod val="175000"/>
                <a:alpha val="40000"/>
              </a:schemeClr>
            </a:glow>
            <a:outerShdw blurRad="25500" dist="23000" dir="702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None/>
        <a:defRPr kumimoji="0" sz="2800" kern="1200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TRONA WWW\GALERIA\Budynek szkoly\skanuj0004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57884" y="285728"/>
            <a:ext cx="2874962" cy="1876538"/>
          </a:xfrm>
          <a:prstGeom prst="rect">
            <a:avLst/>
          </a:prstGeom>
          <a:noFill/>
        </p:spPr>
      </p:pic>
      <p:sp>
        <p:nvSpPr>
          <p:cNvPr id="11" name="Trójkąt prostokątny 10"/>
          <p:cNvSpPr/>
          <p:nvPr/>
        </p:nvSpPr>
        <p:spPr>
          <a:xfrm>
            <a:off x="7035" y="14069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" y="7034"/>
            <a:ext cx="9136967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5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dirty="0" smtClean="0"/>
              <a:t>CENTRUM EDUKACJI EKONOMICZNO-HANDLOWEJ</a:t>
            </a:r>
            <a:endParaRPr kumimoji="0" lang="en-US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0" y="1857364"/>
            <a:ext cx="9001156" cy="4597444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dirty="0" smtClean="0"/>
              <a:t> 		Już w okresie międzywojennym, </a:t>
            </a:r>
          </a:p>
          <a:p>
            <a:pPr lvl="0" eaLnBrk="1" latinLnBrk="0" hangingPunct="1"/>
            <a:r>
              <a:rPr kumimoji="0" lang="pl-PL" dirty="0" smtClean="0"/>
              <a:t>w gmachu szkoły powszechnej przy ulicy</a:t>
            </a:r>
          </a:p>
          <a:p>
            <a:pPr lvl="0" eaLnBrk="1" latinLnBrk="0" hangingPunct="1"/>
            <a:r>
              <a:rPr kumimoji="0" lang="pl-PL" dirty="0" smtClean="0"/>
              <a:t>Sobieskiego powstały szkoły o charakterze</a:t>
            </a:r>
          </a:p>
          <a:p>
            <a:pPr lvl="0" eaLnBrk="1" latinLnBrk="0" hangingPunct="1"/>
            <a:r>
              <a:rPr kumimoji="0" lang="pl-PL" dirty="0" smtClean="0"/>
              <a:t>ekonomicznym: </a:t>
            </a:r>
          </a:p>
          <a:p>
            <a:pPr lvl="0" eaLnBrk="1" latinLnBrk="0" hangingPunct="1"/>
            <a:r>
              <a:rPr kumimoji="0" lang="pl-PL" dirty="0" smtClean="0"/>
              <a:t>"Zawodowa Szkoła Dokształcająca Przemysłowa„ i</a:t>
            </a:r>
          </a:p>
          <a:p>
            <a:pPr lvl="0" eaLnBrk="1" latinLnBrk="0" hangingPunct="1"/>
            <a:r>
              <a:rPr kumimoji="0" lang="pl-PL" dirty="0" smtClean="0"/>
              <a:t>"Zawodowa Szkoła Dokształcająca Kupiecka". </a:t>
            </a:r>
          </a:p>
          <a:p>
            <a:pPr lvl="0" eaLnBrk="1" latinLnBrk="0" hangingPunct="1"/>
            <a:r>
              <a:rPr kumimoji="0" lang="pl-PL" dirty="0" smtClean="0"/>
              <a:t>        Nazwy szkół zmieniały się kilkakrotnie. </a:t>
            </a:r>
          </a:p>
          <a:p>
            <a:pPr lvl="0" eaLnBrk="1" latinLnBrk="0" hangingPunct="1"/>
            <a:r>
              <a:rPr kumimoji="0" lang="pl-PL" dirty="0" smtClean="0"/>
              <a:t>W styczniu 1933 roku nastąpiło ich połączenie i </a:t>
            </a:r>
          </a:p>
          <a:p>
            <a:pPr lvl="0" eaLnBrk="1" latinLnBrk="0" hangingPunct="1"/>
            <a:r>
              <a:rPr kumimoji="0" lang="pl-PL" dirty="0" smtClean="0"/>
              <a:t>Utworzono: "</a:t>
            </a:r>
            <a:r>
              <a:rPr kumimoji="0" lang="pl-PL" dirty="0" err="1" smtClean="0"/>
              <a:t>Zawodow</a:t>
            </a:r>
            <a:r>
              <a:rPr kumimoji="0" lang="pl-PL" dirty="0" smtClean="0"/>
              <a:t>± Szkołę </a:t>
            </a:r>
            <a:r>
              <a:rPr kumimoji="0" lang="pl-PL" dirty="0" err="1" smtClean="0"/>
              <a:t>Dokształcaj±c</a:t>
            </a:r>
            <a:r>
              <a:rPr kumimoji="0" lang="pl-PL" dirty="0" smtClean="0"/>
              <a:t>± </a:t>
            </a:r>
            <a:r>
              <a:rPr kumimoji="0" lang="pl-PL" dirty="0" err="1" smtClean="0"/>
              <a:t>Przemysłow</a:t>
            </a:r>
            <a:r>
              <a:rPr kumimoji="0" lang="pl-PL" dirty="0" smtClean="0"/>
              <a:t>± </a:t>
            </a:r>
          </a:p>
          <a:p>
            <a:pPr lvl="0" eaLnBrk="1" latinLnBrk="0" hangingPunct="1"/>
            <a:r>
              <a:rPr kumimoji="0" lang="pl-PL" dirty="0" smtClean="0"/>
              <a:t>        i </a:t>
            </a:r>
            <a:r>
              <a:rPr kumimoji="0" lang="pl-PL" dirty="0" err="1" smtClean="0"/>
              <a:t>Kupieck</a:t>
            </a:r>
            <a:r>
              <a:rPr kumimoji="0" lang="pl-PL" dirty="0" smtClean="0"/>
              <a:t>±". Dnia 4 lutego 1934 roku ustalono </a:t>
            </a:r>
            <a:r>
              <a:rPr kumimoji="0" lang="pl-PL" dirty="0" err="1" smtClean="0"/>
              <a:t>ostateczn</a:t>
            </a:r>
            <a:r>
              <a:rPr kumimoji="0" lang="pl-PL" dirty="0" smtClean="0"/>
              <a:t>± nazwę, która </a:t>
            </a:r>
          </a:p>
          <a:p>
            <a:pPr lvl="0" eaLnBrk="1" latinLnBrk="0" hangingPunct="1"/>
            <a:r>
              <a:rPr kumimoji="0" lang="pl-PL" dirty="0" smtClean="0"/>
              <a:t>        brzmiała: "Publiczna Szkoła </a:t>
            </a:r>
            <a:r>
              <a:rPr kumimoji="0" lang="pl-PL" dirty="0" err="1" smtClean="0"/>
              <a:t>Dokształcaj±ca</a:t>
            </a:r>
            <a:r>
              <a:rPr kumimoji="0" lang="pl-PL" dirty="0" smtClean="0"/>
              <a:t> Zawodowa Przemysłowa i Handlowa". </a:t>
            </a:r>
          </a:p>
          <a:p>
            <a:pPr lvl="0" eaLnBrk="1" latinLnBrk="0" hangingPunct="1"/>
            <a:r>
              <a:rPr kumimoji="0" lang="pl-PL" dirty="0" smtClean="0"/>
              <a:t>        Pod tak± nazw± szkoła przetrwała do 1939 roku. &lt;</a:t>
            </a:r>
            <a:r>
              <a:rPr kumimoji="0" lang="pl-PL" dirty="0" err="1" smtClean="0"/>
              <a:t>br&gt;&lt;br</a:t>
            </a:r>
            <a:r>
              <a:rPr kumimoji="0" lang="pl-PL" dirty="0" smtClean="0"/>
              <a:t>&gt;</a:t>
            </a:r>
          </a:p>
          <a:p>
            <a:pPr lvl="0" eaLnBrk="1" latinLnBrk="0" hangingPunct="1"/>
            <a:r>
              <a:rPr kumimoji="0" lang="pl-PL" dirty="0" smtClean="0"/>
              <a:t>            &lt;div style="font-size:8pt; </a:t>
            </a:r>
            <a:r>
              <a:rPr kumimoji="0" lang="pl-PL" dirty="0" err="1" smtClean="0"/>
              <a:t>font-style:italic</a:t>
            </a:r>
            <a:r>
              <a:rPr kumimoji="0" lang="pl-PL" dirty="0" smtClean="0"/>
              <a:t>;  </a:t>
            </a:r>
            <a:r>
              <a:rPr kumimoji="0" lang="pl-PL" dirty="0" err="1" smtClean="0"/>
              <a:t>text-align:center;"&gt;&lt;img</a:t>
            </a:r>
            <a:r>
              <a:rPr kumimoji="0" lang="pl-PL" dirty="0" smtClean="0"/>
              <a:t> </a:t>
            </a:r>
            <a:r>
              <a:rPr kumimoji="0" lang="pl-PL" dirty="0" err="1" smtClean="0"/>
              <a:t>src="img</a:t>
            </a:r>
            <a:r>
              <a:rPr kumimoji="0" lang="pl-PL" dirty="0" smtClean="0"/>
              <a:t>/1900.jpg" width="150" height="111" </a:t>
            </a:r>
            <a:r>
              <a:rPr kumimoji="0" lang="pl-PL" dirty="0" err="1" smtClean="0"/>
              <a:t>class="border</a:t>
            </a:r>
            <a:r>
              <a:rPr kumimoji="0" lang="pl-PL" dirty="0" smtClean="0"/>
              <a:t>" </a:t>
            </a:r>
            <a:r>
              <a:rPr kumimoji="0" lang="pl-PL" dirty="0" err="1" smtClean="0"/>
              <a:t>alt="Budynek</a:t>
            </a:r>
            <a:r>
              <a:rPr kumimoji="0" lang="pl-PL" dirty="0" smtClean="0"/>
              <a:t> na pocz&amp;amp;#261;tku XX w."&gt;&lt;</a:t>
            </a:r>
            <a:r>
              <a:rPr kumimoji="0" lang="pl-PL" dirty="0" err="1" smtClean="0"/>
              <a:t>br</a:t>
            </a:r>
            <a:r>
              <a:rPr kumimoji="0" lang="pl-PL" dirty="0" smtClean="0"/>
              <a:t>&gt;</a:t>
            </a:r>
          </a:p>
          <a:p>
            <a:pPr lvl="0" eaLnBrk="1" latinLnBrk="0" hangingPunct="1"/>
            <a:r>
              <a:rPr kumimoji="0" lang="pl-PL" dirty="0" smtClean="0"/>
              <a:t>        </a:t>
            </a:r>
            <a:r>
              <a:rPr kumimoji="0" lang="pl-PL" dirty="0" err="1" smtClean="0"/>
              <a:t>Wygl±d</a:t>
            </a:r>
            <a:r>
              <a:rPr kumimoji="0" lang="pl-PL" dirty="0" smtClean="0"/>
              <a:t> budynku szkolnego na </a:t>
            </a:r>
            <a:r>
              <a:rPr kumimoji="0" lang="pl-PL" dirty="0" err="1" smtClean="0"/>
              <a:t>pocz±tku</a:t>
            </a:r>
            <a:r>
              <a:rPr kumimoji="0" lang="pl-PL" dirty="0" smtClean="0"/>
              <a:t> wieku&lt;/div&gt;</a:t>
            </a:r>
          </a:p>
          <a:p>
            <a:pPr lvl="0" eaLnBrk="1" latinLnBrk="0" hangingPunct="1"/>
            <a:r>
              <a:rPr kumimoji="0" lang="pl-PL" dirty="0" smtClean="0"/>
              <a:t>      </a:t>
            </a:r>
          </a:p>
          <a:p>
            <a:pPr lvl="0" eaLnBrk="1" latinLnBrk="0" hangingPunct="1"/>
            <a:r>
              <a:rPr kumimoji="0" lang="pl-PL" dirty="0" smtClean="0"/>
              <a:t>      &lt;</a:t>
            </a:r>
            <a:r>
              <a:rPr kumimoji="0" lang="pl-PL" dirty="0" err="1" smtClean="0"/>
              <a:t>p&gt;Nauka</a:t>
            </a:r>
            <a:r>
              <a:rPr kumimoji="0" lang="pl-PL" dirty="0" smtClean="0"/>
              <a:t> trwała 3 lata i zajęcia odbywały się 3 razy w tygodniu. W latach </a:t>
            </a:r>
          </a:p>
          <a:p>
            <a:pPr lvl="0" eaLnBrk="1" latinLnBrk="0" hangingPunct="1"/>
            <a:r>
              <a:rPr kumimoji="0" lang="pl-PL" dirty="0" smtClean="0"/>
              <a:t>        1923 - 39 uczęszczało do niej ogółem 4982 uczniów. Placówka znajdowała </a:t>
            </a:r>
          </a:p>
          <a:p>
            <a:pPr lvl="0" eaLnBrk="1" latinLnBrk="0" hangingPunct="1"/>
            <a:r>
              <a:rPr kumimoji="0" lang="pl-PL" dirty="0" smtClean="0"/>
              <a:t>        się na utrzymaniu magistratu, który był jej </a:t>
            </a:r>
            <a:r>
              <a:rPr kumimoji="0" lang="pl-PL" dirty="0" err="1" smtClean="0"/>
              <a:t>wła¶cicielem</a:t>
            </a:r>
            <a:r>
              <a:rPr kumimoji="0" lang="pl-PL" dirty="0" smtClean="0"/>
              <a:t>. Mimo braku własnego </a:t>
            </a:r>
          </a:p>
          <a:p>
            <a:pPr lvl="0" eaLnBrk="1" latinLnBrk="0" hangingPunct="1"/>
            <a:r>
              <a:rPr kumimoji="0" lang="pl-PL" dirty="0" smtClean="0"/>
              <a:t>        budynku i skromnego budżetu szkoła rozwijała się bardzo dobrze. Było to </a:t>
            </a:r>
          </a:p>
          <a:p>
            <a:pPr lvl="0" eaLnBrk="1" latinLnBrk="0" hangingPunct="1"/>
            <a:r>
              <a:rPr kumimoji="0" lang="pl-PL" dirty="0" smtClean="0"/>
              <a:t>        zasług± jej kierowników. Funkcję tę sprawowali: Franciszek </a:t>
            </a:r>
            <a:r>
              <a:rPr kumimoji="0" lang="pl-PL" dirty="0" err="1" smtClean="0"/>
              <a:t>Krupop</a:t>
            </a:r>
            <a:r>
              <a:rPr kumimoji="0" lang="pl-PL" dirty="0" smtClean="0"/>
              <a:t>, Klemens </a:t>
            </a:r>
          </a:p>
          <a:p>
            <a:pPr lvl="0" eaLnBrk="1" latinLnBrk="0" hangingPunct="1"/>
            <a:r>
              <a:rPr kumimoji="0" lang="pl-PL" dirty="0" smtClean="0"/>
              <a:t>        Rajtar, Henryk Wójcik, Henryk Kój. Szkoła ta kształciła dobrych fachowców. </a:t>
            </a:r>
          </a:p>
          <a:p>
            <a:pPr lvl="0" eaLnBrk="1" latinLnBrk="0" hangingPunct="1"/>
            <a:r>
              <a:rPr kumimoji="0" lang="pl-PL" dirty="0" smtClean="0"/>
              <a:t>        O absolwentach "</a:t>
            </a:r>
            <a:r>
              <a:rPr kumimoji="0" lang="pl-PL" dirty="0" err="1" smtClean="0"/>
              <a:t>Dokształcaj±cej</a:t>
            </a:r>
            <a:r>
              <a:rPr kumimoji="0" lang="pl-PL" dirty="0" smtClean="0"/>
              <a:t> Szkoły Kupieckiej" pisała "Polska Zachodnia": </a:t>
            </a:r>
          </a:p>
          <a:p>
            <a:pPr lvl="0" eaLnBrk="1" latinLnBrk="0" hangingPunct="1"/>
            <a:r>
              <a:rPr kumimoji="0" lang="pl-PL" dirty="0" smtClean="0"/>
              <a:t>        [...] "Zajmowali oni odpowiedzialne miejsca w urzędach i przedsiębiorstwach </a:t>
            </a:r>
          </a:p>
          <a:p>
            <a:pPr lvl="0" eaLnBrk="1" latinLnBrk="0" hangingPunct="1"/>
            <a:r>
              <a:rPr kumimoji="0" lang="pl-PL" dirty="0" smtClean="0"/>
              <a:t>        przemysłowo - handlowych. Pracowali </a:t>
            </a:r>
            <a:r>
              <a:rPr kumimoji="0" lang="pl-PL" dirty="0" err="1" smtClean="0"/>
              <a:t>najczę¶ciej</a:t>
            </a:r>
            <a:r>
              <a:rPr kumimoji="0" lang="pl-PL" dirty="0" smtClean="0"/>
              <a:t> w działach rachuby, korespondencji, </a:t>
            </a:r>
          </a:p>
          <a:p>
            <a:pPr lvl="0" eaLnBrk="1" latinLnBrk="0" hangingPunct="1"/>
            <a:r>
              <a:rPr kumimoji="0" lang="pl-PL" dirty="0" smtClean="0"/>
              <a:t>        zakupów, sprzedaży i </a:t>
            </a:r>
            <a:r>
              <a:rPr kumimoji="0" lang="pl-PL" dirty="0" err="1" smtClean="0"/>
              <a:t>magazynów".&lt;br</a:t>
            </a:r>
            <a:r>
              <a:rPr kumimoji="0" lang="pl-PL" dirty="0" smtClean="0"/>
              <a:t>&gt;</a:t>
            </a:r>
          </a:p>
          <a:p>
            <a:pPr lvl="0" eaLnBrk="1" latinLnBrk="0" hangingPunct="1"/>
            <a:r>
              <a:rPr kumimoji="0" lang="pl-PL" dirty="0" smtClean="0"/>
              <a:t>        Po II wojnie ¶</a:t>
            </a:r>
            <a:r>
              <a:rPr kumimoji="0" lang="pl-PL" dirty="0" err="1" smtClean="0"/>
              <a:t>wiatowej</a:t>
            </a:r>
            <a:r>
              <a:rPr kumimoji="0" lang="pl-PL" dirty="0" smtClean="0"/>
              <a:t> </a:t>
            </a:r>
            <a:r>
              <a:rPr kumimoji="0" lang="pl-PL" dirty="0" err="1" smtClean="0"/>
              <a:t>rozpocz±ł</a:t>
            </a:r>
            <a:r>
              <a:rPr kumimoji="0" lang="pl-PL" dirty="0" smtClean="0"/>
              <a:t> się proces odbudowywania, </a:t>
            </a:r>
            <a:r>
              <a:rPr kumimoji="0" lang="pl-PL" dirty="0" err="1" smtClean="0"/>
              <a:t>b±dĽ</a:t>
            </a:r>
            <a:r>
              <a:rPr kumimoji="0" lang="pl-PL" dirty="0" smtClean="0"/>
              <a:t> tworzenia </a:t>
            </a:r>
          </a:p>
          <a:p>
            <a:pPr lvl="0" eaLnBrk="1" latinLnBrk="0" hangingPunct="1"/>
            <a:r>
              <a:rPr kumimoji="0" lang="pl-PL" dirty="0" smtClean="0"/>
              <a:t>        od podstaw różnego typu szkół zawodowych w Tarnowskich Górach. W 1945 </a:t>
            </a:r>
          </a:p>
          <a:p>
            <a:pPr lvl="0" eaLnBrk="1" latinLnBrk="0" hangingPunct="1"/>
            <a:r>
              <a:rPr kumimoji="0" lang="pl-PL" dirty="0" smtClean="0"/>
              <a:t>        roku reaktywowano </a:t>
            </a:r>
            <a:r>
              <a:rPr kumimoji="0" lang="pl-PL" dirty="0" err="1" smtClean="0"/>
              <a:t>prywatn</a:t>
            </a:r>
            <a:r>
              <a:rPr kumimoji="0" lang="pl-PL" dirty="0" smtClean="0"/>
              <a:t>±, </a:t>
            </a:r>
            <a:r>
              <a:rPr kumimoji="0" lang="pl-PL" dirty="0" err="1" smtClean="0"/>
              <a:t>jednoroczn</a:t>
            </a:r>
            <a:r>
              <a:rPr kumimoji="0" lang="pl-PL" dirty="0" smtClean="0"/>
              <a:t>± "Szkołę Przysposobienia Handlowego </a:t>
            </a:r>
          </a:p>
          <a:p>
            <a:pPr lvl="0" eaLnBrk="1" latinLnBrk="0" hangingPunct="1"/>
            <a:r>
              <a:rPr kumimoji="0" lang="pl-PL" dirty="0" smtClean="0"/>
              <a:t>        Izby Przemysłowo - Handlowej w Katowicach" z siedzib± przy ulicy Sobieskiego. </a:t>
            </a:r>
          </a:p>
          <a:p>
            <a:pPr lvl="0" eaLnBrk="1" latinLnBrk="0" hangingPunct="1"/>
            <a:r>
              <a:rPr kumimoji="0" lang="pl-PL" dirty="0" smtClean="0"/>
              <a:t>        Kierownikiem szkoły został Maksymilian Burek. Przed </a:t>
            </a:r>
            <a:r>
              <a:rPr kumimoji="0" lang="pl-PL" dirty="0" err="1" smtClean="0"/>
              <a:t>wojn</a:t>
            </a:r>
            <a:r>
              <a:rPr kumimoji="0" lang="pl-PL" dirty="0" smtClean="0"/>
              <a:t>± szkoła ta </a:t>
            </a:r>
            <a:r>
              <a:rPr kumimoji="0" lang="pl-PL" dirty="0" err="1" smtClean="0"/>
              <a:t>mie¶ciła</a:t>
            </a:r>
            <a:r>
              <a:rPr kumimoji="0" lang="pl-PL" dirty="0" smtClean="0"/>
              <a:t> </a:t>
            </a:r>
          </a:p>
          <a:p>
            <a:pPr lvl="0" eaLnBrk="1" latinLnBrk="0" hangingPunct="1"/>
            <a:r>
              <a:rPr kumimoji="0" lang="pl-PL" dirty="0" smtClean="0"/>
              <a:t>        się przy ulicy Zamkowej, korzystała jednak z pomieszczeń "</a:t>
            </a:r>
            <a:r>
              <a:rPr kumimoji="0" lang="pl-PL" dirty="0" err="1" smtClean="0"/>
              <a:t>Dokształcaj±cej</a:t>
            </a:r>
            <a:r>
              <a:rPr kumimoji="0" lang="pl-PL" dirty="0" smtClean="0"/>
              <a:t> </a:t>
            </a:r>
          </a:p>
          <a:p>
            <a:pPr lvl="0" eaLnBrk="1" latinLnBrk="0" hangingPunct="1"/>
            <a:r>
              <a:rPr kumimoji="0" lang="pl-PL" dirty="0" smtClean="0"/>
              <a:t>        Szkoły Przemysłowej i Handlowej". l </a:t>
            </a:r>
            <a:r>
              <a:rPr kumimoji="0" lang="pl-PL" dirty="0" err="1" smtClean="0"/>
              <a:t>wrze¶nia</a:t>
            </a:r>
            <a:r>
              <a:rPr kumimoji="0" lang="pl-PL" dirty="0" smtClean="0"/>
              <a:t> 1950 roku </a:t>
            </a:r>
            <a:r>
              <a:rPr kumimoji="0" lang="pl-PL" dirty="0" err="1" smtClean="0"/>
              <a:t>decyzj</a:t>
            </a:r>
            <a:r>
              <a:rPr kumimoji="0" lang="pl-PL" dirty="0" smtClean="0"/>
              <a:t>± Dyrekcji </a:t>
            </a:r>
          </a:p>
          <a:p>
            <a:pPr lvl="0" eaLnBrk="1" latinLnBrk="0" hangingPunct="1"/>
            <a:r>
              <a:rPr kumimoji="0" lang="pl-PL" dirty="0" smtClean="0"/>
              <a:t>        Okręgowej Szkolnictwa Zawodowego w Katowicach, powołano na jej miejsce </a:t>
            </a:r>
          </a:p>
          <a:p>
            <a:pPr lvl="0" eaLnBrk="1" latinLnBrk="0" hangingPunct="1"/>
            <a:r>
              <a:rPr kumimoji="0" lang="pl-PL" dirty="0" smtClean="0"/>
              <a:t>        "Technikum Administracyjno - Gospodarcze w Tarnowskich Górach", które </a:t>
            </a:r>
          </a:p>
          <a:p>
            <a:pPr lvl="0" eaLnBrk="1" latinLnBrk="0" hangingPunct="1"/>
            <a:r>
              <a:rPr kumimoji="0" lang="pl-PL" dirty="0" smtClean="0"/>
              <a:t>        realizowało 3 letni cykl kształcenia w 2 klasach pierwszych. </a:t>
            </a:r>
            <a:r>
              <a:rPr kumimoji="0" lang="pl-PL" dirty="0" err="1" smtClean="0"/>
              <a:t>Jednocze¶nie</a:t>
            </a:r>
            <a:r>
              <a:rPr kumimoji="0" lang="pl-PL" dirty="0" smtClean="0"/>
              <a:t> </a:t>
            </a:r>
          </a:p>
          <a:p>
            <a:pPr lvl="0" eaLnBrk="1" latinLnBrk="0" hangingPunct="1"/>
            <a:r>
              <a:rPr kumimoji="0" lang="pl-PL" dirty="0" smtClean="0"/>
              <a:t>        powstał Wydział dla </a:t>
            </a:r>
            <a:r>
              <a:rPr kumimoji="0" lang="pl-PL" dirty="0" err="1" smtClean="0"/>
              <a:t>Pracuj±cych</a:t>
            </a:r>
            <a:r>
              <a:rPr kumimoji="0" lang="pl-PL" dirty="0" smtClean="0"/>
              <a:t>. Rok szkolny 1951/52 okazał się rokiem </a:t>
            </a:r>
          </a:p>
          <a:p>
            <a:pPr lvl="0" eaLnBrk="1" latinLnBrk="0" hangingPunct="1"/>
            <a:r>
              <a:rPr kumimoji="0" lang="pl-PL" dirty="0" smtClean="0"/>
              <a:t>        przełomowym w historii szkoły. Dyrekcja Okręgowa Szkolnictwa Zawodowego </a:t>
            </a:r>
          </a:p>
          <a:p>
            <a:pPr lvl="0" eaLnBrk="1" latinLnBrk="0" hangingPunct="1"/>
            <a:r>
              <a:rPr kumimoji="0" lang="pl-PL" dirty="0" smtClean="0"/>
              <a:t>        wyraziła zgodę na przekształcenie "Technikum Administracyjno - Gospodarczego" </a:t>
            </a:r>
          </a:p>
          <a:p>
            <a:pPr lvl="0" eaLnBrk="1" latinLnBrk="0" hangingPunct="1"/>
            <a:r>
              <a:rPr kumimoji="0" lang="pl-PL" dirty="0" smtClean="0"/>
              <a:t>        w "Technikum Finansowe" podległe Ministerstwu Finansów. Szkoła ta dała </a:t>
            </a:r>
          </a:p>
          <a:p>
            <a:pPr lvl="0" eaLnBrk="1" latinLnBrk="0" hangingPunct="1"/>
            <a:r>
              <a:rPr kumimoji="0" lang="pl-PL" dirty="0" smtClean="0"/>
              <a:t>        </a:t>
            </a:r>
            <a:r>
              <a:rPr kumimoji="0" lang="pl-PL" dirty="0" err="1" smtClean="0"/>
              <a:t>pocz±tek</a:t>
            </a:r>
            <a:r>
              <a:rPr kumimoji="0" lang="pl-PL" dirty="0" smtClean="0"/>
              <a:t> </a:t>
            </a:r>
            <a:r>
              <a:rPr kumimoji="0" lang="pl-PL" dirty="0" err="1" smtClean="0"/>
              <a:t>póĽniejszemu</a:t>
            </a:r>
            <a:r>
              <a:rPr kumimoji="0" lang="pl-PL" dirty="0" smtClean="0"/>
              <a:t> Zespołowi Szkół Ekonomicznych. </a:t>
            </a:r>
          </a:p>
          <a:p>
            <a:pPr lvl="0" eaLnBrk="1" latinLnBrk="0" hangingPunct="1"/>
            <a:r>
              <a:rPr kumimoji="0" lang="pl-PL" dirty="0" smtClean="0"/>
              <a:t>		&lt;a </a:t>
            </a:r>
            <a:r>
              <a:rPr kumimoji="0" lang="pl-PL" dirty="0" err="1" smtClean="0"/>
              <a:t>href="#top"&gt;&lt;img</a:t>
            </a:r>
            <a:r>
              <a:rPr kumimoji="0" lang="pl-PL" dirty="0" smtClean="0"/>
              <a:t> </a:t>
            </a:r>
            <a:r>
              <a:rPr kumimoji="0" lang="pl-PL" dirty="0" err="1" smtClean="0"/>
              <a:t>src="img</a:t>
            </a:r>
            <a:r>
              <a:rPr kumimoji="0" lang="pl-PL" dirty="0" smtClean="0"/>
              <a:t>/</a:t>
            </a:r>
            <a:r>
              <a:rPr kumimoji="0" lang="pl-PL" dirty="0" err="1" smtClean="0"/>
              <a:t>top.gif</a:t>
            </a:r>
            <a:r>
              <a:rPr kumimoji="0" lang="pl-PL" dirty="0" smtClean="0"/>
              <a:t>" width="15" height="17" </a:t>
            </a:r>
            <a:r>
              <a:rPr kumimoji="0" lang="pl-PL" dirty="0" err="1" smtClean="0"/>
              <a:t>align="right</a:t>
            </a:r>
            <a:r>
              <a:rPr kumimoji="0" lang="pl-PL" dirty="0" smtClean="0"/>
              <a:t>" </a:t>
            </a:r>
            <a:r>
              <a:rPr kumimoji="0" lang="pl-PL" dirty="0" err="1" smtClean="0"/>
              <a:t>alt="do</a:t>
            </a:r>
            <a:r>
              <a:rPr kumimoji="0" lang="pl-PL" dirty="0" smtClean="0"/>
              <a:t> góry" border="0"&gt;&lt;/</a:t>
            </a:r>
            <a:r>
              <a:rPr kumimoji="0" lang="pl-PL" dirty="0" err="1" smtClean="0"/>
              <a:t>a&gt;&lt;br&gt;&lt;br</a:t>
            </a:r>
            <a:r>
              <a:rPr kumimoji="0" lang="pl-PL" dirty="0" smtClean="0"/>
              <a:t>&gt;		</a:t>
            </a:r>
          </a:p>
          <a:p>
            <a:pPr lvl="0" eaLnBrk="1" latinLnBrk="0" hangingPunct="1"/>
            <a:r>
              <a:rPr kumimoji="0" lang="pl-PL" dirty="0" smtClean="0"/>
              <a:t>            &lt;div style="font-size:8pt; </a:t>
            </a:r>
            <a:r>
              <a:rPr kumimoji="0" lang="pl-PL" dirty="0" err="1" smtClean="0"/>
              <a:t>font-style:italic</a:t>
            </a:r>
            <a:r>
              <a:rPr kumimoji="0" lang="pl-PL" dirty="0" smtClean="0"/>
              <a:t>; </a:t>
            </a:r>
            <a:r>
              <a:rPr kumimoji="0" lang="pl-PL" dirty="0" err="1" smtClean="0"/>
              <a:t>text-align:center;"&gt;&lt;img</a:t>
            </a:r>
            <a:r>
              <a:rPr kumimoji="0" lang="pl-PL" dirty="0" smtClean="0"/>
              <a:t> </a:t>
            </a:r>
            <a:r>
              <a:rPr kumimoji="0" lang="pl-PL" dirty="0" err="1" smtClean="0"/>
              <a:t>src="img</a:t>
            </a:r>
            <a:r>
              <a:rPr kumimoji="0" lang="pl-PL" dirty="0" smtClean="0"/>
              <a:t>/50-te.jpg" width="150" height="104" </a:t>
            </a:r>
            <a:r>
              <a:rPr kumimoji="0" lang="pl-PL" dirty="0" err="1" smtClean="0"/>
              <a:t>class="border</a:t>
            </a:r>
            <a:r>
              <a:rPr kumimoji="0" lang="pl-PL" dirty="0" smtClean="0"/>
              <a:t>" </a:t>
            </a:r>
            <a:r>
              <a:rPr kumimoji="0" lang="pl-PL" dirty="0" err="1" smtClean="0"/>
              <a:t>alt="Grono</a:t>
            </a:r>
            <a:r>
              <a:rPr kumimoji="0" lang="pl-PL" dirty="0" smtClean="0"/>
              <a:t> pedagogiczne - połowa XX w."&gt;&lt;</a:t>
            </a:r>
            <a:r>
              <a:rPr kumimoji="0" lang="pl-PL" dirty="0" err="1" smtClean="0"/>
              <a:t>br</a:t>
            </a:r>
            <a:r>
              <a:rPr kumimoji="0" lang="pl-PL" dirty="0" smtClean="0"/>
              <a:t>&gt;</a:t>
            </a:r>
          </a:p>
          <a:p>
            <a:pPr lvl="0" eaLnBrk="1" latinLnBrk="0" hangingPunct="1"/>
            <a:r>
              <a:rPr kumimoji="0" lang="pl-PL" dirty="0" smtClean="0"/>
              <a:t>        Uczennice i grono pedagogiczne lata 50-te&lt;/</a:t>
            </a:r>
            <a:r>
              <a:rPr kumimoji="0" lang="pl-PL" dirty="0" err="1" smtClean="0"/>
              <a:t>div&gt;&lt;br</a:t>
            </a:r>
            <a:r>
              <a:rPr kumimoji="0" lang="pl-PL" dirty="0" smtClean="0"/>
              <a:t>&gt;</a:t>
            </a:r>
          </a:p>
          <a:p>
            <a:pPr lvl="0" eaLnBrk="1" latinLnBrk="0" hangingPunct="1"/>
            <a:r>
              <a:rPr kumimoji="0" lang="pl-PL" dirty="0" smtClean="0"/>
              <a:t>      Dwa lata </a:t>
            </a:r>
            <a:r>
              <a:rPr kumimoji="0" lang="pl-PL" dirty="0" err="1" smtClean="0"/>
              <a:t>póĽniej</a:t>
            </a:r>
            <a:r>
              <a:rPr kumimoji="0" lang="pl-PL" dirty="0" smtClean="0"/>
              <a:t> o mało nie doszło do likwidacji szkoły, bowiem w wyniku </a:t>
            </a:r>
          </a:p>
          <a:p>
            <a:pPr lvl="0" eaLnBrk="1" latinLnBrk="0" hangingPunct="1"/>
            <a:r>
              <a:rPr kumimoji="0" lang="pl-PL" dirty="0" smtClean="0"/>
              <a:t>      aresztowania i procesu grupy młodzieży "zorganizowanej w </a:t>
            </a:r>
            <a:r>
              <a:rPr kumimoji="0" lang="pl-PL" dirty="0" err="1" smtClean="0"/>
              <a:t>tajn</a:t>
            </a:r>
            <a:r>
              <a:rPr kumimoji="0" lang="pl-PL" dirty="0" smtClean="0"/>
              <a:t>±, </a:t>
            </a:r>
            <a:r>
              <a:rPr kumimoji="0" lang="pl-PL" dirty="0" err="1" smtClean="0"/>
              <a:t>antystalinowsk</a:t>
            </a:r>
            <a:r>
              <a:rPr kumimoji="0" lang="pl-PL" dirty="0" smtClean="0"/>
              <a:t>± </a:t>
            </a:r>
          </a:p>
          <a:p>
            <a:pPr lvl="0" eaLnBrk="1" latinLnBrk="0" hangingPunct="1"/>
            <a:r>
              <a:rPr kumimoji="0" lang="pl-PL" dirty="0" smtClean="0"/>
              <a:t>      organizację" i wyroków </a:t>
            </a:r>
            <a:r>
              <a:rPr kumimoji="0" lang="pl-PL" dirty="0" err="1" smtClean="0"/>
              <a:t>skazuj±cych</a:t>
            </a:r>
            <a:r>
              <a:rPr kumimoji="0" lang="pl-PL" dirty="0" smtClean="0"/>
              <a:t>, które otrzymali, szkoła postawiona została </a:t>
            </a:r>
          </a:p>
          <a:p>
            <a:pPr lvl="0" eaLnBrk="1" latinLnBrk="0" hangingPunct="1"/>
            <a:r>
              <a:rPr kumimoji="0" lang="pl-PL" dirty="0" smtClean="0"/>
              <a:t>      w stan likwidacji. Nowy etap historii szkoły </a:t>
            </a:r>
            <a:r>
              <a:rPr kumimoji="0" lang="pl-PL" dirty="0" err="1" smtClean="0"/>
              <a:t>rozpocz±ł</a:t>
            </a:r>
            <a:r>
              <a:rPr kumimoji="0" lang="pl-PL" dirty="0" smtClean="0"/>
              <a:t> się jednak 1 </a:t>
            </a:r>
            <a:r>
              <a:rPr kumimoji="0" lang="pl-PL" dirty="0" err="1" smtClean="0"/>
              <a:t>wrze¶nia</a:t>
            </a:r>
            <a:r>
              <a:rPr kumimoji="0" lang="pl-PL" dirty="0" smtClean="0"/>
              <a:t> </a:t>
            </a:r>
          </a:p>
          <a:p>
            <a:pPr lvl="0" eaLnBrk="1" latinLnBrk="0" hangingPunct="1"/>
            <a:r>
              <a:rPr kumimoji="0" lang="pl-PL" dirty="0" smtClean="0"/>
              <a:t>      1957 roku, kiedy pod </a:t>
            </a:r>
            <a:r>
              <a:rPr kumimoji="0" lang="pl-PL" dirty="0" err="1" smtClean="0"/>
              <a:t>presj</a:t>
            </a:r>
            <a:r>
              <a:rPr kumimoji="0" lang="pl-PL" dirty="0" smtClean="0"/>
              <a:t>± ¶</a:t>
            </a:r>
            <a:r>
              <a:rPr kumimoji="0" lang="pl-PL" dirty="0" err="1" smtClean="0"/>
              <a:t>rodowiska</a:t>
            </a:r>
            <a:r>
              <a:rPr kumimoji="0" lang="pl-PL" dirty="0" smtClean="0"/>
              <a:t> i rodziców (po licznych delegacjach </a:t>
            </a:r>
          </a:p>
          <a:p>
            <a:pPr lvl="0" eaLnBrk="1" latinLnBrk="0" hangingPunct="1"/>
            <a:r>
              <a:rPr kumimoji="0" lang="pl-PL" dirty="0" smtClean="0"/>
              <a:t>      do Warszawy) Ministerstwo </a:t>
            </a:r>
            <a:r>
              <a:rPr kumimoji="0" lang="pl-PL" dirty="0" err="1" smtClean="0"/>
              <a:t>O¶wiaty</a:t>
            </a:r>
            <a:r>
              <a:rPr kumimoji="0" lang="pl-PL" dirty="0" smtClean="0"/>
              <a:t> podjęło decyzję o rozwoju szkoły i nadaniu </a:t>
            </a:r>
          </a:p>
          <a:p>
            <a:pPr lvl="0" eaLnBrk="1" latinLnBrk="0" hangingPunct="1"/>
            <a:r>
              <a:rPr kumimoji="0" lang="pl-PL" dirty="0" smtClean="0"/>
              <a:t>      jej nazwy "Technikum Ekonomiczne". Pierwszym dyrektorem tej szkoły był Władysław </a:t>
            </a:r>
          </a:p>
          <a:p>
            <a:pPr lvl="0" eaLnBrk="1" latinLnBrk="0" hangingPunct="1"/>
            <a:r>
              <a:rPr kumimoji="0" lang="pl-PL" dirty="0" smtClean="0"/>
              <a:t>      </a:t>
            </a:r>
            <a:r>
              <a:rPr kumimoji="0" lang="pl-PL" dirty="0" err="1" smtClean="0"/>
              <a:t>Kozak.Kliknij</a:t>
            </a:r>
            <a:r>
              <a:rPr kumimoji="0" lang="pl-PL" dirty="0" smtClean="0"/>
              <a:t>, aby edytować style wzorca tekstu</a:t>
            </a:r>
          </a:p>
          <a:p>
            <a:pPr lvl="1" eaLnBrk="1" latinLnBrk="0" hangingPunct="1"/>
            <a:r>
              <a:rPr kumimoji="0" lang="pl-PL" dirty="0" smtClean="0"/>
              <a:t>Drugi poziom</a:t>
            </a:r>
          </a:p>
          <a:p>
            <a:pPr lvl="2" eaLnBrk="1" latinLnBrk="0" hangingPunct="1"/>
            <a:r>
              <a:rPr kumimoji="0" lang="pl-PL" dirty="0" smtClean="0"/>
              <a:t>Trzeci poziom</a:t>
            </a:r>
          </a:p>
          <a:p>
            <a:pPr lvl="3" eaLnBrk="1" latinLnBrk="0" hangingPunct="1"/>
            <a:r>
              <a:rPr kumimoji="0" lang="pl-PL" dirty="0" smtClean="0"/>
              <a:t>Czwarty poziom</a:t>
            </a:r>
          </a:p>
          <a:p>
            <a:pPr lvl="4" eaLnBrk="1" latinLnBrk="0" hangingPunct="1"/>
            <a:r>
              <a:rPr kumimoji="0" lang="pl-PL" dirty="0" smtClean="0"/>
              <a:t>Piąty poziom</a:t>
            </a:r>
            <a:endParaRPr kumimoji="0" lang="en-US" dirty="0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3F3670A-FE4B-4CDF-B127-BD5493C98551}" type="datetimeFigureOut">
              <a:rPr lang="pl-PL" smtClean="0"/>
              <a:pPr/>
              <a:t>2007-11-14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1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0E698F4-1DE7-4FCA-A3AC-EB82383FC83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 advClick="0" advTm="20000">
    <p:newsflash/>
  </p:transition>
  <p:txStyles>
    <p:titleStyle>
      <a:lvl1pPr marL="484632" algn="l" rtl="0" eaLnBrk="1" latinLnBrk="0" hangingPunct="1">
        <a:spcBef>
          <a:spcPct val="0"/>
        </a:spcBef>
        <a:buNone/>
        <a:defRPr kumimoji="0" sz="40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None/>
        <a:defRPr kumimoji="0" sz="2800" kern="1200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Viktosia%20i%20Oliwka\Pulpit\prezentacja\05%20&#346;cie&#380;ka%205.wma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CENTRUM EDUKACJI EKONOMICZNO-HANDLOWEJ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pl-PL" dirty="0" smtClean="0"/>
              <a:t>Już w okresie międzywojennym, </a:t>
            </a:r>
          </a:p>
          <a:p>
            <a:pPr lvl="0"/>
            <a:r>
              <a:rPr lang="pl-PL" dirty="0" smtClean="0"/>
              <a:t>w gmachu szkoły powszechnej przy ulicy</a:t>
            </a:r>
          </a:p>
          <a:p>
            <a:pPr lvl="0"/>
            <a:r>
              <a:rPr lang="pl-PL" dirty="0" smtClean="0"/>
              <a:t>Sobieskiego powstały szkoły o charakterze</a:t>
            </a:r>
          </a:p>
          <a:p>
            <a:pPr lvl="0"/>
            <a:r>
              <a:rPr lang="pl-PL" dirty="0" smtClean="0"/>
              <a:t>ekonomicznym: </a:t>
            </a:r>
          </a:p>
          <a:p>
            <a:pPr lvl="0"/>
            <a:r>
              <a:rPr lang="pl-PL" dirty="0" smtClean="0"/>
              <a:t>"Zawodowa Szkoła Dokształcająca Przemysłowa„ i</a:t>
            </a:r>
          </a:p>
          <a:p>
            <a:pPr lvl="0"/>
            <a:r>
              <a:rPr lang="pl-PL" dirty="0" smtClean="0"/>
              <a:t>"Zawodowa Szkoła Dokształcająca Kupiecka". </a:t>
            </a:r>
          </a:p>
          <a:p>
            <a:pPr lvl="0"/>
            <a:r>
              <a:rPr lang="pl-PL" dirty="0" smtClean="0"/>
              <a:t>        Nazwy szkół zmieniały się kilkakrotnie. </a:t>
            </a:r>
          </a:p>
          <a:p>
            <a:pPr lvl="0"/>
            <a:r>
              <a:rPr lang="pl-PL" dirty="0" smtClean="0"/>
              <a:t>W styczniu 1933 roku nastąpiło ich połączenie </a:t>
            </a:r>
          </a:p>
          <a:p>
            <a:pPr lvl="0"/>
            <a:r>
              <a:rPr lang="pl-PL" dirty="0" smtClean="0"/>
              <a:t>i utworzono:</a:t>
            </a:r>
          </a:p>
          <a:p>
            <a:endParaRPr lang="pl-PL" dirty="0"/>
          </a:p>
        </p:txBody>
      </p:sp>
      <p:pic>
        <p:nvPicPr>
          <p:cNvPr id="4" name="05 Ścieżka 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83920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74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CENTRUM EDUKACJI EKONOMICZNO-HANDLOWEJ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143116"/>
            <a:ext cx="9144000" cy="4311692"/>
          </a:xfrm>
        </p:spPr>
        <p:txBody>
          <a:bodyPr>
            <a:normAutofit fontScale="40000" lnSpcReduction="20000"/>
          </a:bodyPr>
          <a:lstStyle/>
          <a:p>
            <a:r>
              <a:rPr lang="pl-PL" dirty="0" smtClean="0"/>
              <a:t>	</a:t>
            </a:r>
            <a:r>
              <a:rPr lang="pl-PL" sz="5000" dirty="0" smtClean="0"/>
              <a:t>Mimo dużych trudności lokalowych (szkoła posiadała zaledwie 3 sale</a:t>
            </a:r>
          </a:p>
          <a:p>
            <a:r>
              <a:rPr lang="pl-PL" sz="5000" dirty="0" smtClean="0"/>
              <a:t>lekcyjne, świetlicę i jedno pomieszczenie wydzielone na sekretariat, </a:t>
            </a:r>
          </a:p>
          <a:p>
            <a:r>
              <a:rPr lang="pl-PL" sz="5000" dirty="0" smtClean="0"/>
              <a:t>dyrekcję i pokój nauczycielski), prowadzone były w latach 1954-56 kursy</a:t>
            </a:r>
          </a:p>
          <a:p>
            <a:r>
              <a:rPr lang="pl-PL" sz="5000" dirty="0" smtClean="0"/>
              <a:t>księgowości na zlecenie Polskiego Towarzystwa Ekonomicznego, </a:t>
            </a:r>
          </a:p>
          <a:p>
            <a:r>
              <a:rPr lang="pl-PL" sz="5000" dirty="0" smtClean="0"/>
              <a:t>a od 1 września 1956 roku kursy pisania na maszynie Stowarzyszenia </a:t>
            </a:r>
          </a:p>
          <a:p>
            <a:r>
              <a:rPr lang="pl-PL" sz="5000" dirty="0" smtClean="0"/>
              <a:t>Stenografów i Maszynistek. </a:t>
            </a:r>
          </a:p>
          <a:p>
            <a:r>
              <a:rPr lang="pl-PL" sz="5000" dirty="0" smtClean="0"/>
              <a:t>	Do 31 grudnia 1956 roku szkoła podlegała Ministerstwu Finansów </a:t>
            </a:r>
          </a:p>
          <a:p>
            <a:r>
              <a:rPr lang="pl-PL" sz="5000" dirty="0" smtClean="0"/>
              <a:t>a z dniem 1 września 1957 roku przekazano ją Ministerstwu Oświaty. </a:t>
            </a:r>
          </a:p>
          <a:p>
            <a:endParaRPr lang="pl-PL" sz="5000" dirty="0" smtClean="0"/>
          </a:p>
          <a:p>
            <a:r>
              <a:rPr lang="pl-PL" sz="5000" dirty="0" smtClean="0"/>
              <a:t>	</a:t>
            </a:r>
            <a:r>
              <a:rPr lang="pl-PL" dirty="0" smtClean="0"/>
              <a:t>	</a:t>
            </a:r>
            <a:endParaRPr lang="pl-PL" dirty="0"/>
          </a:p>
        </p:txBody>
      </p:sp>
    </p:spTree>
  </p:cSld>
  <p:clrMapOvr>
    <a:masterClrMapping/>
  </p:clrMapOvr>
  <p:transition spd="slow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CENTRUM EDUKACJI EKONOMICZNO-HANDLOWEJ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143116"/>
            <a:ext cx="9144000" cy="4311692"/>
          </a:xfrm>
        </p:spPr>
        <p:txBody>
          <a:bodyPr>
            <a:normAutofit fontScale="70000" lnSpcReduction="20000"/>
          </a:bodyPr>
          <a:lstStyle/>
          <a:p>
            <a:r>
              <a:rPr lang="pl-PL" sz="2400" dirty="0" smtClean="0"/>
              <a:t>	</a:t>
            </a:r>
            <a:r>
              <a:rPr lang="pl-PL" sz="2900" dirty="0" smtClean="0"/>
              <a:t>Rok 1957 był rokiem niezwykle ważnym dla Technikum </a:t>
            </a:r>
          </a:p>
          <a:p>
            <a:r>
              <a:rPr lang="pl-PL" sz="2900" dirty="0" smtClean="0"/>
              <a:t>Ekonomicznego – rozpoczął się bowiem planowy rozwój tej </a:t>
            </a:r>
          </a:p>
          <a:p>
            <a:r>
              <a:rPr lang="pl-PL" sz="2900" dirty="0" smtClean="0"/>
              <a:t>placówki. </a:t>
            </a:r>
          </a:p>
          <a:p>
            <a:r>
              <a:rPr lang="pl-PL" sz="2900" dirty="0" smtClean="0"/>
              <a:t>5-letni cykl kształcenia w zakresie technikum objął na razie tylko </a:t>
            </a:r>
          </a:p>
          <a:p>
            <a:r>
              <a:rPr lang="pl-PL" sz="2900" dirty="0" smtClean="0"/>
              <a:t>młodzież klas pierwszych. Kształcenie dorosłych zorganizowano </a:t>
            </a:r>
          </a:p>
          <a:p>
            <a:r>
              <a:rPr lang="pl-PL" sz="2900" dirty="0" smtClean="0"/>
              <a:t>też w zakresie pierwszej klasy Technikum dla Pracujących. </a:t>
            </a:r>
          </a:p>
          <a:p>
            <a:r>
              <a:rPr lang="pl-PL" sz="2900" dirty="0" smtClean="0"/>
              <a:t>Utworzono również dwie klasy pierwsze Zasadniczej Szkoły </a:t>
            </a:r>
          </a:p>
          <a:p>
            <a:r>
              <a:rPr lang="pl-PL" sz="2900" dirty="0" smtClean="0"/>
              <a:t>Handlowej dla Pracujących. </a:t>
            </a:r>
          </a:p>
          <a:p>
            <a:r>
              <a:rPr lang="pl-PL" sz="2900" dirty="0" smtClean="0"/>
              <a:t>Tym sposobem powstała odrębna placówka tj. Zasadnicza Szkoła </a:t>
            </a:r>
          </a:p>
          <a:p>
            <a:r>
              <a:rPr lang="pl-PL" sz="2900" dirty="0" smtClean="0"/>
              <a:t>Handlowa mająca wspólną siedzibę i wspólną dyrekcję z Technikum </a:t>
            </a:r>
          </a:p>
          <a:p>
            <a:r>
              <a:rPr lang="pl-PL" sz="2900" dirty="0" smtClean="0"/>
              <a:t>Ekonomicznym. </a:t>
            </a:r>
          </a:p>
          <a:p>
            <a:endParaRPr lang="pl-PL" sz="2900" dirty="0" smtClean="0"/>
          </a:p>
          <a:p>
            <a:r>
              <a:rPr lang="pl-PL" sz="2900" dirty="0" smtClean="0"/>
              <a:t> </a:t>
            </a:r>
            <a:endParaRPr lang="pl-PL" sz="2600" dirty="0" smtClean="0"/>
          </a:p>
          <a:p>
            <a:endParaRPr lang="pl-PL" dirty="0"/>
          </a:p>
        </p:txBody>
      </p:sp>
    </p:spTree>
  </p:cSld>
  <p:clrMapOvr>
    <a:masterClrMapping/>
  </p:clrMapOvr>
  <p:transition spd="slow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CENTRUM EDUKACJI EKONOMICZNO-HANDLOWEJ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143116"/>
            <a:ext cx="9144000" cy="4311692"/>
          </a:xfrm>
        </p:spPr>
        <p:txBody>
          <a:bodyPr>
            <a:normAutofit fontScale="62500" lnSpcReduction="20000"/>
          </a:bodyPr>
          <a:lstStyle/>
          <a:p>
            <a:r>
              <a:rPr lang="pl-PL" dirty="0" smtClean="0"/>
              <a:t>	</a:t>
            </a:r>
            <a:r>
              <a:rPr lang="pl-PL" sz="3200" dirty="0" smtClean="0"/>
              <a:t>W 1959 roku w związku z rozwojem szkoły zastępcą dyrektora został </a:t>
            </a:r>
          </a:p>
          <a:p>
            <a:r>
              <a:rPr lang="pl-PL" sz="3200" dirty="0" smtClean="0"/>
              <a:t>Czesław Michalczyk. </a:t>
            </a:r>
          </a:p>
          <a:p>
            <a:endParaRPr lang="pl-PL" sz="3200" dirty="0" smtClean="0"/>
          </a:p>
          <a:p>
            <a:r>
              <a:rPr lang="pl-PL" sz="3200" dirty="0" smtClean="0"/>
              <a:t>	Najpoważniejszym problemem były nadal warunki lokalowe. Zajęcia </a:t>
            </a:r>
          </a:p>
          <a:p>
            <a:r>
              <a:rPr lang="pl-PL" sz="3200" dirty="0" smtClean="0"/>
              <a:t>odbywały się od godz. 8 do 20. W 1961 roku było już jednak 10 </a:t>
            </a:r>
          </a:p>
          <a:p>
            <a:r>
              <a:rPr lang="pl-PL" sz="3200" dirty="0" smtClean="0"/>
              <a:t>pomieszczeń lekcyjnych wobec 5 w 1958 roku. W 1979 roku szkoła </a:t>
            </a:r>
          </a:p>
          <a:p>
            <a:r>
              <a:rPr lang="pl-PL" sz="3200" dirty="0" smtClean="0"/>
              <a:t>dysponowała 14 salami lekcyjnymi,  bowiem w latach 1975-77 </a:t>
            </a:r>
          </a:p>
          <a:p>
            <a:r>
              <a:rPr lang="pl-PL" sz="3200" dirty="0" smtClean="0"/>
              <a:t>przeprowadzono adaptację piwnicy. </a:t>
            </a:r>
          </a:p>
          <a:p>
            <a:r>
              <a:rPr lang="pl-PL" sz="3200" dirty="0" smtClean="0"/>
              <a:t>W tych latach przeprowadzono również kapitalny remont budynku, </a:t>
            </a:r>
          </a:p>
          <a:p>
            <a:r>
              <a:rPr lang="pl-PL" sz="3200" dirty="0" smtClean="0"/>
              <a:t>który przyniósł poważną poprawę warunków nauki. Urządzono </a:t>
            </a:r>
          </a:p>
          <a:p>
            <a:r>
              <a:rPr lang="pl-PL" sz="3200" dirty="0" smtClean="0"/>
              <a:t>klasopracownie (fizyczną, chemiczną, geograficzno – historyczną , </a:t>
            </a:r>
          </a:p>
          <a:p>
            <a:r>
              <a:rPr lang="pl-PL" sz="3200" dirty="0" smtClean="0"/>
              <a:t>języka polskiego, języka rosyjskiego, matematyczną i przedmiotów </a:t>
            </a:r>
          </a:p>
          <a:p>
            <a:r>
              <a:rPr lang="pl-PL" sz="3200" dirty="0" smtClean="0"/>
              <a:t>zawodowych).</a:t>
            </a:r>
          </a:p>
          <a:p>
            <a:endParaRPr lang="pl-PL" sz="3200" dirty="0"/>
          </a:p>
        </p:txBody>
      </p:sp>
    </p:spTree>
  </p:cSld>
  <p:clrMapOvr>
    <a:masterClrMapping/>
  </p:clrMapOvr>
  <p:transition spd="slow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CENTRUM EDUKACJI EKONOMICZNO-HANDLOWEJ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143116"/>
            <a:ext cx="9144000" cy="4311692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	W 1980 roku utworzono przy pomocy Kuratorium Oświaty i </a:t>
            </a:r>
          </a:p>
          <a:p>
            <a:r>
              <a:rPr lang="pl-PL" dirty="0" smtClean="0"/>
              <a:t>Wychowania w Katowicach nową pracownię pisania na </a:t>
            </a:r>
          </a:p>
          <a:p>
            <a:r>
              <a:rPr lang="pl-PL" dirty="0" smtClean="0"/>
              <a:t>maszynie, która należała wówczas do najlepszych tego typu </a:t>
            </a:r>
          </a:p>
          <a:p>
            <a:r>
              <a:rPr lang="pl-PL" dirty="0" smtClean="0"/>
              <a:t>pracowni w województwie. Rozwój szkoły to przede wszystkim </a:t>
            </a:r>
          </a:p>
          <a:p>
            <a:r>
              <a:rPr lang="pl-PL" dirty="0" smtClean="0"/>
              <a:t>przemiany w zakresie typów i specjalności kształcenia. Potrzeby </a:t>
            </a:r>
          </a:p>
          <a:p>
            <a:r>
              <a:rPr lang="pl-PL" dirty="0" smtClean="0"/>
              <a:t>regionu spowodowały, że przy Technikum Ekonomicznym </a:t>
            </a:r>
          </a:p>
          <a:p>
            <a:r>
              <a:rPr lang="pl-PL" dirty="0" smtClean="0"/>
              <a:t>powstał nowy oddział o nazwie "Wiejski Obrót Towarowy". Trzyletni</a:t>
            </a:r>
          </a:p>
          <a:p>
            <a:r>
              <a:rPr lang="pl-PL" dirty="0" smtClean="0"/>
              <a:t>cykl kształcenia objął młodzież kończącą szkołę przysposobienia </a:t>
            </a:r>
          </a:p>
          <a:p>
            <a:r>
              <a:rPr lang="pl-PL" dirty="0" smtClean="0"/>
              <a:t>rolniczego. Klasy tego typu istniały w latach </a:t>
            </a:r>
          </a:p>
          <a:p>
            <a:r>
              <a:rPr lang="pl-PL" dirty="0" smtClean="0"/>
              <a:t>1966/67 do 1969/70. Decyzją </a:t>
            </a:r>
            <a:r>
              <a:rPr lang="pl-PL" dirty="0" err="1" smtClean="0"/>
              <a:t>KOiW</a:t>
            </a:r>
            <a:r>
              <a:rPr lang="pl-PL" dirty="0" smtClean="0"/>
              <a:t> od l września 1970 roku </a:t>
            </a:r>
          </a:p>
          <a:p>
            <a:r>
              <a:rPr lang="pl-PL" dirty="0" smtClean="0"/>
              <a:t>Zasadnicza Szkoła Handlowa została przekształcona w </a:t>
            </a:r>
          </a:p>
          <a:p>
            <a:r>
              <a:rPr lang="pl-PL" dirty="0" smtClean="0"/>
              <a:t>Zasadniczą Szkołę Handlową Dokształcającą, w której 3 razy w tygodniu</a:t>
            </a:r>
          </a:p>
          <a:p>
            <a:r>
              <a:rPr lang="pl-PL" dirty="0" smtClean="0"/>
              <a:t>kształci się młodocianych pracowników handlu posiadających status</a:t>
            </a:r>
          </a:p>
          <a:p>
            <a:r>
              <a:rPr lang="pl-PL" dirty="0" smtClean="0"/>
              <a:t>pracownika - ucznia.</a:t>
            </a:r>
            <a:endParaRPr lang="pl-PL" dirty="0"/>
          </a:p>
        </p:txBody>
      </p:sp>
    </p:spTree>
  </p:cSld>
  <p:clrMapOvr>
    <a:masterClrMapping/>
  </p:clrMapOvr>
  <p:transition spd="slow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CENTRUM EDUKACJI EKONOMICZNO-HANDLOWEJ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143116"/>
            <a:ext cx="9144000" cy="4311692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	W latach 70 - tych zaczęto w Polsce tworzyć nowy typ szkół - licea </a:t>
            </a:r>
          </a:p>
          <a:p>
            <a:r>
              <a:rPr lang="pl-PL" dirty="0" smtClean="0"/>
              <a:t>zawodowe. Z dniem l września 1975 roku otwarto w Tarnowskich Górach</a:t>
            </a:r>
          </a:p>
          <a:p>
            <a:r>
              <a:rPr lang="pl-PL" dirty="0" smtClean="0"/>
              <a:t>Liceum Zawodowe o specjalności  "sprzedawca - magazynier", a w trzy</a:t>
            </a:r>
          </a:p>
          <a:p>
            <a:r>
              <a:rPr lang="pl-PL" dirty="0" smtClean="0"/>
              <a:t>lata później klasę "pracownik administracyjno - biurowy".  </a:t>
            </a:r>
          </a:p>
          <a:p>
            <a:r>
              <a:rPr lang="pl-PL" dirty="0" smtClean="0"/>
              <a:t>30 kwietnia 1975 roku decyzją </a:t>
            </a:r>
            <a:r>
              <a:rPr lang="pl-PL" dirty="0" err="1" smtClean="0"/>
              <a:t>KOiW</a:t>
            </a:r>
            <a:r>
              <a:rPr lang="pl-PL" dirty="0" smtClean="0"/>
              <a:t> utworzono zbiorczy zakład szkolny </a:t>
            </a:r>
          </a:p>
          <a:p>
            <a:r>
              <a:rPr lang="pl-PL" dirty="0" smtClean="0"/>
              <a:t>pod nazwą "Zespół Szkół Ekonomicznych w Tarnowskich Górach". </a:t>
            </a:r>
          </a:p>
          <a:p>
            <a:r>
              <a:rPr lang="pl-PL" dirty="0" smtClean="0"/>
              <a:t>W jego skład weszły: </a:t>
            </a:r>
          </a:p>
          <a:p>
            <a:r>
              <a:rPr lang="pl-PL" dirty="0" smtClean="0"/>
              <a:t>Liceum Ekonomiczne z Wydziałem dla Pracujących,  Zasadnicza Szkoła </a:t>
            </a:r>
          </a:p>
          <a:p>
            <a:r>
              <a:rPr lang="pl-PL" dirty="0" smtClean="0"/>
              <a:t>Handlowa Dokształcająca oraz wspomniane wyżej licea zawodowe. </a:t>
            </a:r>
          </a:p>
          <a:p>
            <a:r>
              <a:rPr lang="pl-PL" dirty="0" smtClean="0"/>
              <a:t>	Pokaźny, 20 letni dorobek szkoły został zaprezentowany podczas </a:t>
            </a:r>
          </a:p>
          <a:p>
            <a:r>
              <a:rPr lang="pl-PL" dirty="0" smtClean="0"/>
              <a:t>uroczystości wręczenia sztandaru ufundowanego przez </a:t>
            </a:r>
          </a:p>
          <a:p>
            <a:r>
              <a:rPr lang="pl-PL" dirty="0" smtClean="0"/>
              <a:t>Komitet Rodzicielski i Komitet Opiekuńczy. W uroczystości tej brał udział </a:t>
            </a:r>
          </a:p>
          <a:p>
            <a:r>
              <a:rPr lang="pl-PL" dirty="0" smtClean="0"/>
              <a:t>ówczesny wojewoda katowicki, członek Rady Państwa – </a:t>
            </a:r>
          </a:p>
          <a:p>
            <a:r>
              <a:rPr lang="pl-PL" dirty="0" smtClean="0"/>
              <a:t>gen. Jerzy Ziętek.</a:t>
            </a:r>
            <a:endParaRPr lang="pl-PL" dirty="0"/>
          </a:p>
        </p:txBody>
      </p:sp>
    </p:spTree>
  </p:cSld>
  <p:clrMapOvr>
    <a:masterClrMapping/>
  </p:clrMapOvr>
  <p:transition spd="slow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CENTRUM EDUKACJI EKONOMICZNO-HANDLOWEJ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143116"/>
            <a:ext cx="9144000" cy="4214842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Przygotowano wystawę osiągnięć szkoły i bardzo bogatą część</a:t>
            </a:r>
          </a:p>
          <a:p>
            <a:r>
              <a:rPr lang="pl-PL" dirty="0" smtClean="0"/>
              <a:t>artystyczną w wykonaniu młodzieży należącej do szkolnych zespołów </a:t>
            </a:r>
          </a:p>
          <a:p>
            <a:r>
              <a:rPr lang="pl-PL" dirty="0" smtClean="0"/>
              <a:t>artystycznych. </a:t>
            </a:r>
          </a:p>
          <a:p>
            <a:r>
              <a:rPr lang="pl-PL" dirty="0" smtClean="0"/>
              <a:t>	Kolejny etap przemian w szkole nastąpił w 1980 roku - wobec </a:t>
            </a:r>
          </a:p>
          <a:p>
            <a:r>
              <a:rPr lang="pl-PL" dirty="0" smtClean="0"/>
              <a:t>powolnej likwidacji Wydziału dla Pracujących przy szkole utworzono filię</a:t>
            </a:r>
          </a:p>
          <a:p>
            <a:r>
              <a:rPr lang="pl-PL" dirty="0" smtClean="0"/>
              <a:t>Centrum Kształcenia Ustawicznego Ekonomistów w Chorzowie, która</a:t>
            </a:r>
          </a:p>
          <a:p>
            <a:r>
              <a:rPr lang="pl-PL" dirty="0" smtClean="0"/>
              <a:t>istniała do 1999 roku. </a:t>
            </a:r>
          </a:p>
          <a:p>
            <a:r>
              <a:rPr lang="pl-PL" dirty="0" smtClean="0"/>
              <a:t>Potrzeby gospodarcze i społeczne regionu powodowały, że kształcono</a:t>
            </a:r>
          </a:p>
          <a:p>
            <a:r>
              <a:rPr lang="pl-PL" dirty="0" smtClean="0"/>
              <a:t>w szkole techników rachunkowości, finansów i rachunkowości oraz</a:t>
            </a:r>
          </a:p>
          <a:p>
            <a:r>
              <a:rPr lang="pl-PL" dirty="0" smtClean="0"/>
              <a:t>techników o specjalności "ekonomika i organizacja przedsiębiorstw". </a:t>
            </a:r>
          </a:p>
          <a:p>
            <a:r>
              <a:rPr lang="pl-PL" dirty="0" smtClean="0"/>
              <a:t>Wydział dla Pracujących kształcił przede wszystkim w specjalności</a:t>
            </a:r>
          </a:p>
          <a:p>
            <a:r>
              <a:rPr lang="pl-PL" dirty="0" smtClean="0"/>
              <a:t>"ekonomika i organizacja przedsiębiorstw handlowych„. </a:t>
            </a:r>
            <a:endParaRPr lang="pl-PL" dirty="0"/>
          </a:p>
        </p:txBody>
      </p:sp>
    </p:spTree>
  </p:cSld>
  <p:clrMapOvr>
    <a:masterClrMapping/>
  </p:clrMapOvr>
  <p:transition spd="slow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CENTRUM EDUKACJI EKONOMICZNO-HANDLOWEJ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143116"/>
            <a:ext cx="9144000" cy="4429156"/>
          </a:xfrm>
        </p:spPr>
        <p:txBody>
          <a:bodyPr>
            <a:normAutofit fontScale="40000" lnSpcReduction="20000"/>
          </a:bodyPr>
          <a:lstStyle/>
          <a:p>
            <a:r>
              <a:rPr lang="pl-PL" dirty="0" smtClean="0"/>
              <a:t>	</a:t>
            </a:r>
            <a:r>
              <a:rPr lang="pl-PL" sz="5000" dirty="0" smtClean="0"/>
              <a:t>Uzupełnieniem procesu dydaktycznego w zakresie przedmiotów </a:t>
            </a:r>
          </a:p>
          <a:p>
            <a:r>
              <a:rPr lang="pl-PL" sz="5000" dirty="0" smtClean="0"/>
              <a:t>zawodowych były również dodatkowe kwalifikacje, które uczennice </a:t>
            </a:r>
          </a:p>
          <a:p>
            <a:r>
              <a:rPr lang="pl-PL" sz="5000" dirty="0" smtClean="0"/>
              <a:t>klas LZ i LE uzyskiwały w pisaniu na maszynie.</a:t>
            </a:r>
          </a:p>
          <a:p>
            <a:r>
              <a:rPr lang="pl-PL" sz="5000" dirty="0" smtClean="0"/>
              <a:t>	Od roku 1982/83 corocznie 90-100% absolwentek uzyskuje </a:t>
            </a:r>
          </a:p>
          <a:p>
            <a:r>
              <a:rPr lang="pl-PL" sz="5000" dirty="0" smtClean="0"/>
              <a:t>międzynarodowe dyplomy weryfikacyjne maszynistek. </a:t>
            </a:r>
          </a:p>
          <a:p>
            <a:r>
              <a:rPr lang="pl-PL" sz="5000" dirty="0" smtClean="0"/>
              <a:t>Stowarzyszenie Stenografów i Maszynistek oddział Katowice na </a:t>
            </a:r>
          </a:p>
          <a:p>
            <a:r>
              <a:rPr lang="pl-PL" sz="5000" dirty="0" smtClean="0"/>
              <a:t>podstawie prac egzaminacyjnych nadaje tytuły młodszych </a:t>
            </a:r>
          </a:p>
          <a:p>
            <a:r>
              <a:rPr lang="pl-PL" sz="5000" dirty="0" smtClean="0"/>
              <a:t>maszynistek, </a:t>
            </a:r>
            <a:r>
              <a:rPr lang="pl-PL" sz="5000" dirty="0" err="1" smtClean="0"/>
              <a:t>maszynistek</a:t>
            </a:r>
            <a:r>
              <a:rPr lang="pl-PL" sz="5000" dirty="0" smtClean="0"/>
              <a:t> a nawet starszych maszynistek. </a:t>
            </a:r>
          </a:p>
          <a:p>
            <a:r>
              <a:rPr lang="pl-PL" sz="5000" dirty="0" smtClean="0"/>
              <a:t>Wynikiem wysokiego poziomu w kształceniu pracowników</a:t>
            </a:r>
          </a:p>
          <a:p>
            <a:r>
              <a:rPr lang="pl-PL" sz="5000" dirty="0" smtClean="0"/>
              <a:t>administracyjno-biurowych są nie tylko dyplomy maszynistek, ale </a:t>
            </a:r>
          </a:p>
          <a:p>
            <a:r>
              <a:rPr lang="pl-PL" sz="5000" dirty="0" smtClean="0"/>
              <a:t>również wielokrotne sukcesy uczennic w ogólnopolskim konkursie </a:t>
            </a:r>
          </a:p>
          <a:p>
            <a:r>
              <a:rPr lang="pl-PL" sz="5000" dirty="0" smtClean="0"/>
              <a:t>pisania na maszynie w latach 80 i 90.</a:t>
            </a:r>
          </a:p>
          <a:p>
            <a:endParaRPr lang="pl-PL" sz="5000" dirty="0" smtClean="0"/>
          </a:p>
        </p:txBody>
      </p:sp>
    </p:spTree>
  </p:cSld>
  <p:clrMapOvr>
    <a:masterClrMapping/>
  </p:clrMapOvr>
  <p:transition spd="slow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CENTRUM EDUKACJI EKONOMICZNO-HANDLOWEJ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143116"/>
            <a:ext cx="9144000" cy="4714884"/>
          </a:xfrm>
        </p:spPr>
        <p:txBody>
          <a:bodyPr>
            <a:normAutofit fontScale="55000" lnSpcReduction="20000"/>
          </a:bodyPr>
          <a:lstStyle/>
          <a:p>
            <a:r>
              <a:rPr lang="pl-PL" dirty="0" smtClean="0"/>
              <a:t>	</a:t>
            </a:r>
            <a:r>
              <a:rPr lang="pl-PL" sz="3600" dirty="0" smtClean="0"/>
              <a:t>Uczennice szkoły sięgały także po laury w olimpiadach </a:t>
            </a:r>
          </a:p>
          <a:p>
            <a:r>
              <a:rPr lang="pl-PL" sz="3600" dirty="0" smtClean="0"/>
              <a:t>ekonomicznych. Dzięki temu w 1986 roku powierzono szkole organizację </a:t>
            </a:r>
          </a:p>
          <a:p>
            <a:r>
              <a:rPr lang="pl-PL" sz="3600" dirty="0" smtClean="0"/>
              <a:t>wojewódzkiej olimpiady ekonomicznej.</a:t>
            </a:r>
          </a:p>
          <a:p>
            <a:r>
              <a:rPr lang="pl-PL" sz="3600" dirty="0" smtClean="0"/>
              <a:t>	W latach 90-tych szkoła cieszy się coraz większym powodzeniem. </a:t>
            </a:r>
          </a:p>
          <a:p>
            <a:r>
              <a:rPr lang="pl-PL" sz="3600" dirty="0" smtClean="0"/>
              <a:t>Corocznie na jedno miejsce w klasie pierwszej liceum ekonomicznego o </a:t>
            </a:r>
          </a:p>
          <a:p>
            <a:r>
              <a:rPr lang="pl-PL" sz="3600" dirty="0" smtClean="0"/>
              <a:t>specjalności  "finanse i rachunkowość"  przypada 3-4 kandydatów. </a:t>
            </a:r>
          </a:p>
          <a:p>
            <a:r>
              <a:rPr lang="pl-PL" sz="3600" dirty="0" smtClean="0"/>
              <a:t>Nie mniejszym zainteresowaniem cieszą się pozostałe oddziały, które</a:t>
            </a:r>
          </a:p>
          <a:p>
            <a:r>
              <a:rPr lang="pl-PL" sz="3600" dirty="0" smtClean="0"/>
              <a:t>kształcą "pracowników administracyjno - biurowych"   i  "sprzedawców„. </a:t>
            </a:r>
          </a:p>
          <a:p>
            <a:r>
              <a:rPr lang="pl-PL" sz="3600" dirty="0" smtClean="0"/>
              <a:t>W Liceum Ekonomicznym i Liceum Zawodowym obowiązywał 4 letni </a:t>
            </a:r>
          </a:p>
          <a:p>
            <a:r>
              <a:rPr lang="pl-PL" sz="3600" dirty="0" smtClean="0"/>
              <a:t>cykl kształcenia. W 1999 roku otwarto pierwszą klasę 5 - letniego Liceum </a:t>
            </a:r>
          </a:p>
          <a:p>
            <a:r>
              <a:rPr lang="pl-PL" sz="3600" dirty="0" smtClean="0"/>
              <a:t>Ekonomicznego o specjalności "szeroki profil". </a:t>
            </a:r>
          </a:p>
          <a:p>
            <a:r>
              <a:rPr lang="pl-PL" sz="3600" dirty="0" smtClean="0"/>
              <a:t>Duże zainteresowanie szkołą powoduje, że budynek "pęka w szwach" a </a:t>
            </a:r>
          </a:p>
          <a:p>
            <a:r>
              <a:rPr lang="pl-PL" sz="3600" dirty="0" smtClean="0"/>
              <a:t>warunki lokalowe pozostają od lat niezmienione.</a:t>
            </a:r>
          </a:p>
          <a:p>
            <a:endParaRPr lang="pl-PL" sz="3600" dirty="0" smtClean="0"/>
          </a:p>
        </p:txBody>
      </p:sp>
    </p:spTree>
  </p:cSld>
  <p:clrMapOvr>
    <a:masterClrMapping/>
  </p:clrMapOvr>
  <p:transition spd="slow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CENTRUM EDUKACJI EKONOMICZNO-HANDLOWEJ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143116"/>
            <a:ext cx="9144000" cy="4714884"/>
          </a:xfrm>
        </p:spPr>
        <p:txBody>
          <a:bodyPr>
            <a:normAutofit fontScale="55000" lnSpcReduction="20000"/>
          </a:bodyPr>
          <a:lstStyle/>
          <a:p>
            <a:r>
              <a:rPr lang="pl-PL" dirty="0" smtClean="0"/>
              <a:t>	</a:t>
            </a:r>
            <a:r>
              <a:rPr lang="pl-PL" sz="3600" dirty="0" smtClean="0"/>
              <a:t>Już w 1986 roku podczas wizytacji szkoły przez Naczelnika Wydziału </a:t>
            </a:r>
          </a:p>
          <a:p>
            <a:r>
              <a:rPr lang="pl-PL" sz="3600" dirty="0" smtClean="0"/>
              <a:t>Kształcenia i Opieki Szkolnictwa Zawodowego </a:t>
            </a:r>
            <a:r>
              <a:rPr lang="pl-PL" sz="3600" dirty="0" err="1" smtClean="0"/>
              <a:t>KOiW</a:t>
            </a:r>
            <a:r>
              <a:rPr lang="pl-PL" sz="3600" dirty="0" smtClean="0"/>
              <a:t> Józefa Cierpiała </a:t>
            </a:r>
          </a:p>
          <a:p>
            <a:r>
              <a:rPr lang="pl-PL" sz="3600" dirty="0" smtClean="0"/>
              <a:t>zapadły wstępne postanowienia dotyczące budowy nowego obiektu</a:t>
            </a:r>
          </a:p>
          <a:p>
            <a:r>
              <a:rPr lang="pl-PL" sz="3600" dirty="0" smtClean="0"/>
              <a:t> szkolnego dla ZSE. Zamierzenia te nigdy nie zostały jednak </a:t>
            </a:r>
          </a:p>
          <a:p>
            <a:r>
              <a:rPr lang="pl-PL" sz="3600" dirty="0" smtClean="0"/>
              <a:t>zrealizowane. Mimo, że w chwili obecnej nie ma planów budowy </a:t>
            </a:r>
          </a:p>
          <a:p>
            <a:r>
              <a:rPr lang="pl-PL" sz="3600" dirty="0" smtClean="0"/>
              <a:t>nowego obiektu dla ZSE, szkoła sporo zyskała dzięki gruntownemu </a:t>
            </a:r>
          </a:p>
          <a:p>
            <a:r>
              <a:rPr lang="pl-PL" sz="3600" dirty="0" smtClean="0"/>
              <a:t>remontowi, jaki miał miejsce w roku szkolnym 2000/2001. Ponadto szkoła</a:t>
            </a:r>
          </a:p>
          <a:p>
            <a:r>
              <a:rPr lang="pl-PL" sz="3600" dirty="0" smtClean="0"/>
              <a:t>wzbogaciła się o nową pracownię przedmiotów zawodowych z </a:t>
            </a:r>
          </a:p>
          <a:p>
            <a:r>
              <a:rPr lang="pl-PL" sz="3600" dirty="0" smtClean="0"/>
              <a:t>zapleczem informatycznym. Oprócz tego posiada odrębną </a:t>
            </a:r>
          </a:p>
          <a:p>
            <a:r>
              <a:rPr lang="pl-PL" sz="3600" dirty="0" smtClean="0"/>
              <a:t>pracownię informatyczną, matematyczną, polonistyczną, historyczną, </a:t>
            </a:r>
          </a:p>
          <a:p>
            <a:r>
              <a:rPr lang="pl-PL" sz="3600" dirty="0" smtClean="0"/>
              <a:t>fizyczną, geograficzną oraz pisania  na maszynie.</a:t>
            </a:r>
            <a:endParaRPr lang="pl-PL" sz="3600" dirty="0"/>
          </a:p>
        </p:txBody>
      </p:sp>
    </p:spTree>
  </p:cSld>
  <p:clrMapOvr>
    <a:masterClrMapping/>
  </p:clrMapOvr>
  <p:transition spd="slow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CENTRUM EDUKACJI EKONOMICZNO-HANDLOWEJ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143116"/>
            <a:ext cx="9144000" cy="4311692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	Integralna częścią procesu dydaktycznego były i są praktyki </a:t>
            </a:r>
          </a:p>
          <a:p>
            <a:r>
              <a:rPr lang="pl-PL" dirty="0" smtClean="0"/>
              <a:t>zawodowe w przedsiębiorstwach i instytucjach, które obowiązywały </a:t>
            </a:r>
          </a:p>
          <a:p>
            <a:r>
              <a:rPr lang="pl-PL" dirty="0" smtClean="0"/>
              <a:t>uczniów pionu LE i LZ w wymiarze jednego miesiąca w kl. II lub III, </a:t>
            </a:r>
          </a:p>
          <a:p>
            <a:r>
              <a:rPr lang="pl-PL" dirty="0" smtClean="0"/>
              <a:t>natomiast uczniowie ZSH i LZ o specjalności "sprzedawca" odbywali </a:t>
            </a:r>
          </a:p>
          <a:p>
            <a:r>
              <a:rPr lang="pl-PL" dirty="0" smtClean="0"/>
              <a:t>praktyki w placówkach handlowych 1-2-3 razy w tygodniu na przemian</a:t>
            </a:r>
          </a:p>
          <a:p>
            <a:r>
              <a:rPr lang="pl-PL" dirty="0" smtClean="0"/>
              <a:t>z lekcjami w szkole. </a:t>
            </a:r>
          </a:p>
          <a:p>
            <a:r>
              <a:rPr lang="pl-PL" dirty="0" smtClean="0"/>
              <a:t>	W latach 1957-70 praktyka uczniów ZSH odbywała się w szkole, </a:t>
            </a:r>
          </a:p>
          <a:p>
            <a:r>
              <a:rPr lang="pl-PL" dirty="0" smtClean="0"/>
              <a:t>utworzono w tym celu pracownię wyposażoną w niezbędny sprzęt.</a:t>
            </a:r>
          </a:p>
          <a:p>
            <a:r>
              <a:rPr lang="pl-PL" dirty="0" smtClean="0"/>
              <a:t>Tam również odbywały się zajęcia koła dekoracyjnego. </a:t>
            </a:r>
          </a:p>
          <a:p>
            <a:r>
              <a:rPr lang="pl-PL" dirty="0" smtClean="0"/>
              <a:t>Szkoła bowiem przez wiele lat brała udział w konkursach liternictwa </a:t>
            </a:r>
          </a:p>
          <a:p>
            <a:r>
              <a:rPr lang="pl-PL" dirty="0" smtClean="0"/>
              <a:t>i reklamy. </a:t>
            </a:r>
            <a:endParaRPr lang="pl-PL" dirty="0"/>
          </a:p>
        </p:txBody>
      </p:sp>
    </p:spTree>
  </p:cSld>
  <p:clrMapOvr>
    <a:masterClrMapping/>
  </p:clrMapOvr>
  <p:transition spd="slow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CENTRUM EDUKACJI EKONOMICZNO-HANDLOWEJ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4857752" y="2143117"/>
            <a:ext cx="4286248" cy="4714884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/>
              <a:t>	„ Zawodową Szkołę</a:t>
            </a:r>
          </a:p>
          <a:p>
            <a:r>
              <a:rPr lang="pl-PL" dirty="0" smtClean="0"/>
              <a:t> 	Dokształcającą </a:t>
            </a:r>
          </a:p>
          <a:p>
            <a:r>
              <a:rPr lang="pl-PL" dirty="0" smtClean="0"/>
              <a:t>	Przemysłową i Kupiecką". </a:t>
            </a:r>
          </a:p>
          <a:p>
            <a:endParaRPr lang="pl-PL" dirty="0" smtClean="0"/>
          </a:p>
          <a:p>
            <a:r>
              <a:rPr lang="pl-PL" dirty="0" smtClean="0"/>
              <a:t>	Dnia 4 lutego 1934 roku ustalono ostateczną nazwę, która brzmiała: "Publiczna Szkoła Dokształcająca Zawodowa Przemysłowa i Handlowa". </a:t>
            </a:r>
          </a:p>
          <a:p>
            <a:r>
              <a:rPr lang="pl-PL" dirty="0" smtClean="0"/>
              <a:t>        Pod taką nazwą szkoła przetrwała do 1939 roku. </a:t>
            </a:r>
          </a:p>
          <a:p>
            <a:endParaRPr lang="pl-PL" dirty="0"/>
          </a:p>
        </p:txBody>
      </p:sp>
      <p:pic>
        <p:nvPicPr>
          <p:cNvPr id="2051" name="Picture 3" descr="F:\STRONA WWW\GALERIA\Budynek szkoly\skanuj00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357430"/>
            <a:ext cx="4861394" cy="3701452"/>
          </a:xfrm>
          <a:prstGeom prst="rect">
            <a:avLst/>
          </a:prstGeom>
          <a:noFill/>
        </p:spPr>
      </p:pic>
      <p:pic>
        <p:nvPicPr>
          <p:cNvPr id="2052" name="Picture 4" descr="F:\STRONA WWW\img\19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571744"/>
            <a:ext cx="4572031" cy="338245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CENTRUM EDUKACJI EKONOMICZNO-HANDLOWEJ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143116"/>
            <a:ext cx="9144000" cy="4311692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	Pod kierownictwem prof. Wiktora </a:t>
            </a:r>
            <a:r>
              <a:rPr lang="pl-PL" dirty="0" err="1" smtClean="0"/>
              <a:t>Krupopa</a:t>
            </a:r>
            <a:r>
              <a:rPr lang="pl-PL" dirty="0" smtClean="0"/>
              <a:t> uczennice osiągały wiele </a:t>
            </a:r>
          </a:p>
          <a:p>
            <a:r>
              <a:rPr lang="pl-PL" dirty="0" smtClean="0"/>
              <a:t>sukcesów np. w latach 1961/62 i 1962/63 uzyskały I lokatę w kraju w</a:t>
            </a:r>
          </a:p>
          <a:p>
            <a:r>
              <a:rPr lang="pl-PL" dirty="0" smtClean="0"/>
              <a:t>„Konkursie okien wystawowych”. Wielokrotnie również uczennice ZSH </a:t>
            </a:r>
          </a:p>
          <a:p>
            <a:r>
              <a:rPr lang="pl-PL" dirty="0" smtClean="0"/>
              <a:t>pod opieką prof. Heleny Pietruszki wygrywały konkurs </a:t>
            </a:r>
          </a:p>
          <a:p>
            <a:r>
              <a:rPr lang="pl-PL" dirty="0" smtClean="0"/>
              <a:t>"Młody uczeń – sprawny sprzedawca". </a:t>
            </a:r>
          </a:p>
          <a:p>
            <a:r>
              <a:rPr lang="pl-PL" dirty="0" smtClean="0"/>
              <a:t>Do tych chlubnych tradycji szkoła powróciła w </a:t>
            </a:r>
            <a:r>
              <a:rPr lang="pl-PL" smtClean="0"/>
              <a:t>ostatnich </a:t>
            </a:r>
            <a:r>
              <a:rPr lang="pl-PL" smtClean="0"/>
              <a:t>latach</a:t>
            </a:r>
            <a:endParaRPr lang="pl-PL" dirty="0" smtClean="0"/>
          </a:p>
          <a:p>
            <a:r>
              <a:rPr lang="pl-PL" dirty="0" smtClean="0"/>
              <a:t>zdobywając czołowe lokaty w wojewódzkiej olimpiadzie wiedzy o </a:t>
            </a:r>
          </a:p>
          <a:p>
            <a:r>
              <a:rPr lang="pl-PL" dirty="0" smtClean="0"/>
              <a:t>handlu. </a:t>
            </a:r>
          </a:p>
          <a:p>
            <a:r>
              <a:rPr lang="pl-PL" dirty="0" smtClean="0"/>
              <a:t>W chwili obecnej uczniowie odbywają praktyki wyłącznie poza szkołą.</a:t>
            </a:r>
          </a:p>
          <a:p>
            <a:r>
              <a:rPr lang="pl-PL" dirty="0" smtClean="0"/>
              <a:t>Nad prawidłowym przebiegiem praktyk czuwa kierownik praktycznej </a:t>
            </a:r>
          </a:p>
          <a:p>
            <a:r>
              <a:rPr lang="pl-PL" dirty="0" smtClean="0"/>
              <a:t>nauki zawodu mgr Urszula Myrcik.</a:t>
            </a:r>
            <a:endParaRPr lang="pl-PL" dirty="0"/>
          </a:p>
        </p:txBody>
      </p:sp>
    </p:spTree>
  </p:cSld>
  <p:clrMapOvr>
    <a:masterClrMapping/>
  </p:clrMapOvr>
  <p:transition spd="slow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CENTRUM EDUKACJI EKONOMICZNO-HANDLOWEJ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85720" y="2071678"/>
            <a:ext cx="4214842" cy="4176723"/>
          </a:xfrm>
        </p:spPr>
        <p:txBody>
          <a:bodyPr>
            <a:normAutofit/>
          </a:bodyPr>
          <a:lstStyle/>
          <a:p>
            <a:endParaRPr lang="pl-PL" sz="2000" dirty="0" smtClean="0"/>
          </a:p>
          <a:p>
            <a:r>
              <a:rPr lang="pl-PL" sz="2000" dirty="0" smtClean="0"/>
              <a:t>	W 2002 roku szkoła</a:t>
            </a:r>
          </a:p>
          <a:p>
            <a:r>
              <a:rPr lang="pl-PL" sz="2000" dirty="0" smtClean="0"/>
              <a:t>uzyskała nazwę </a:t>
            </a:r>
          </a:p>
          <a:p>
            <a:r>
              <a:rPr lang="pl-PL" sz="2000" dirty="0" smtClean="0"/>
              <a:t>Centrum Edukacji </a:t>
            </a:r>
          </a:p>
          <a:p>
            <a:r>
              <a:rPr lang="pl-PL" sz="2000" dirty="0" smtClean="0"/>
              <a:t>Ekonomiczno - Handlowej.</a:t>
            </a:r>
          </a:p>
          <a:p>
            <a:r>
              <a:rPr lang="pl-PL" sz="2000" dirty="0" smtClean="0"/>
              <a:t>W tym samym roku ogłoszono </a:t>
            </a:r>
          </a:p>
          <a:p>
            <a:r>
              <a:rPr lang="pl-PL" sz="2000" dirty="0" smtClean="0"/>
              <a:t>konkurs na znak szkoły, w </a:t>
            </a:r>
          </a:p>
          <a:p>
            <a:r>
              <a:rPr lang="pl-PL" sz="2000" dirty="0" smtClean="0"/>
              <a:t>wyniku którego wyłoniono logo </a:t>
            </a:r>
          </a:p>
          <a:p>
            <a:r>
              <a:rPr lang="pl-PL" sz="2000" dirty="0" err="1" smtClean="0"/>
              <a:t>CEE-H</a:t>
            </a:r>
            <a:r>
              <a:rPr lang="pl-PL" sz="2000" dirty="0" smtClean="0"/>
              <a:t>.</a:t>
            </a:r>
          </a:p>
          <a:p>
            <a:endParaRPr lang="pl-PL" dirty="0"/>
          </a:p>
        </p:txBody>
      </p:sp>
      <p:pic>
        <p:nvPicPr>
          <p:cNvPr id="2051" name="Picture 3" descr="F:\STRONA NA SERWER\STRONA WWW\img\logo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071810"/>
            <a:ext cx="2547968" cy="254796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CENTRUM EDUKACJI EKONOMICZNO-HANDLOWEJ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000528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	W roku szkolnym 2004/2005  oraz  2005/2006 za </a:t>
            </a:r>
          </a:p>
          <a:p>
            <a:r>
              <a:rPr lang="pl-PL" dirty="0" smtClean="0"/>
              <a:t>wdrożenie </a:t>
            </a:r>
          </a:p>
          <a:p>
            <a:r>
              <a:rPr lang="pl-PL" dirty="0" smtClean="0"/>
              <a:t>„Systemu Zarządzania Jakością  i  Zapewniania Jakości”</a:t>
            </a:r>
          </a:p>
          <a:p>
            <a:r>
              <a:rPr lang="pl-PL" dirty="0" smtClean="0"/>
              <a:t>w obszarach: </a:t>
            </a:r>
          </a:p>
          <a:p>
            <a:endParaRPr lang="pl-PL" dirty="0" smtClean="0"/>
          </a:p>
          <a:p>
            <a:pPr algn="ctr"/>
            <a:r>
              <a:rPr lang="pl-PL" dirty="0" smtClean="0"/>
              <a:t>	  „ Wychowanie i opieka”</a:t>
            </a:r>
          </a:p>
          <a:p>
            <a:pPr algn="ctr"/>
            <a:r>
              <a:rPr lang="pl-PL" dirty="0" smtClean="0"/>
              <a:t>	oraz</a:t>
            </a:r>
          </a:p>
          <a:p>
            <a:pPr algn="ctr"/>
            <a:r>
              <a:rPr lang="pl-PL" dirty="0" smtClean="0"/>
              <a:t>	   „Koncepcja pracy szkoły”</a:t>
            </a:r>
          </a:p>
          <a:p>
            <a:endParaRPr lang="pl-PL" dirty="0" smtClean="0"/>
          </a:p>
          <a:p>
            <a:r>
              <a:rPr lang="pl-PL" dirty="0" smtClean="0"/>
              <a:t>Centrum Edukacji Ekonomiczno-Handlowej</a:t>
            </a:r>
          </a:p>
          <a:p>
            <a:r>
              <a:rPr lang="pl-PL" dirty="0" smtClean="0"/>
              <a:t>otrzymało z rąk Kuratora Oświaty dwa Certyfikaty Jakości:</a:t>
            </a:r>
          </a:p>
          <a:p>
            <a:endParaRPr lang="pl-PL" dirty="0"/>
          </a:p>
        </p:txBody>
      </p:sp>
    </p:spTree>
  </p:cSld>
  <p:clrMapOvr>
    <a:masterClrMapping/>
  </p:clrMapOvr>
  <p:transition spd="slow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CENTRUM EDUKACJI EKONOMICZNO-HANDLOWEJ</a:t>
            </a:r>
            <a:endParaRPr lang="pl-PL" dirty="0"/>
          </a:p>
        </p:txBody>
      </p:sp>
      <p:pic>
        <p:nvPicPr>
          <p:cNvPr id="4098" name="Picture 2" descr="F:\STRONA NA SERWER\STRONA WWW\SZKOŁA JAKOSCI\c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999" y="2113752"/>
            <a:ext cx="2893183" cy="4134647"/>
          </a:xfrm>
          <a:prstGeom prst="rect">
            <a:avLst/>
          </a:prstGeom>
          <a:noFill/>
        </p:spPr>
      </p:pic>
      <p:pic>
        <p:nvPicPr>
          <p:cNvPr id="4099" name="Picture 3" descr="F:\STRONA NA SERWER\STRONA WWW\SZKOŁA JAKOSCI\c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678" y="2143116"/>
            <a:ext cx="2878662" cy="410528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CENTRUM EDUKACJI EKONOMICZNO-HANDLOWEJ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0" y="2143116"/>
            <a:ext cx="4495800" cy="4105285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	Dzięki owocnej</a:t>
            </a:r>
          </a:p>
          <a:p>
            <a:r>
              <a:rPr lang="pl-PL" dirty="0" smtClean="0"/>
              <a:t>współpracy z</a:t>
            </a:r>
          </a:p>
          <a:p>
            <a:r>
              <a:rPr lang="pl-PL" dirty="0" smtClean="0"/>
              <a:t>Górnośląską Wyższą</a:t>
            </a:r>
          </a:p>
          <a:p>
            <a:r>
              <a:rPr lang="pl-PL" dirty="0" smtClean="0"/>
              <a:t>Szkołą Przedsiębiorczości </a:t>
            </a:r>
          </a:p>
          <a:p>
            <a:r>
              <a:rPr lang="pl-PL" dirty="0" smtClean="0"/>
              <a:t>w Chorzowie od 2006 roku</a:t>
            </a:r>
          </a:p>
          <a:p>
            <a:r>
              <a:rPr lang="pl-PL" dirty="0" smtClean="0"/>
              <a:t>Centrum Edukacji </a:t>
            </a:r>
          </a:p>
          <a:p>
            <a:r>
              <a:rPr lang="pl-PL" dirty="0" smtClean="0"/>
              <a:t>Ekonomiczno - Handlowej </a:t>
            </a:r>
          </a:p>
          <a:p>
            <a:r>
              <a:rPr lang="pl-PL" dirty="0" smtClean="0"/>
              <a:t>został</a:t>
            </a:r>
            <a:r>
              <a:rPr lang="en-US" dirty="0" smtClean="0"/>
              <a:t>o </a:t>
            </a:r>
            <a:r>
              <a:rPr lang="en-US" dirty="0" err="1" smtClean="0"/>
              <a:t>obj</a:t>
            </a:r>
            <a:r>
              <a:rPr lang="pl-PL" dirty="0" smtClean="0"/>
              <a:t>ę</a:t>
            </a:r>
            <a:r>
              <a:rPr lang="en-US" dirty="0" smtClean="0"/>
              <a:t>t</a:t>
            </a:r>
            <a:r>
              <a:rPr lang="pl-PL" dirty="0" smtClean="0"/>
              <a:t>e </a:t>
            </a:r>
          </a:p>
          <a:p>
            <a:r>
              <a:rPr lang="pl-PL" dirty="0" smtClean="0"/>
              <a:t>patronatem tej uczelni.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143116"/>
            <a:ext cx="4038600" cy="4105285"/>
          </a:xfrm>
        </p:spPr>
        <p:txBody>
          <a:bodyPr>
            <a:normAutofit lnSpcReduction="10000"/>
          </a:bodyPr>
          <a:lstStyle/>
          <a:p>
            <a:endParaRPr lang="pl-PL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286380" y="2143116"/>
          <a:ext cx="2787650" cy="4064000"/>
        </p:xfrm>
        <a:graphic>
          <a:graphicData uri="http://schemas.openxmlformats.org/presentationml/2006/ole">
            <p:oleObj spid="_x0000_s1026" name="Acrobat Document" r:id="rId3" imgW="5459400" imgH="7982640" progId="AcroExch.Document.7">
              <p:embed/>
            </p:oleObj>
          </a:graphicData>
        </a:graphic>
      </p:graphicFrame>
    </p:spTree>
  </p:cSld>
  <p:clrMapOvr>
    <a:masterClrMapping/>
  </p:clrMapOvr>
  <p:transition spd="slow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267494"/>
            <a:ext cx="8472518" cy="2375688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/>
              <a:t>Ekonomik we wspomnieniach absolwentów, obecnych nauczycieli tej szkoły.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31169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endParaRPr lang="pl-PL" dirty="0" smtClean="0"/>
          </a:p>
          <a:p>
            <a:pPr eaLnBrk="1" hangingPunct="1">
              <a:buFont typeface="Wingdings 2" pitchFamily="18" charset="2"/>
              <a:buNone/>
              <a:defRPr/>
            </a:pPr>
            <a:endParaRPr lang="pl-PL" i="1" dirty="0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	Pani Agnieszka Mazurkiewicz, pani Natalia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Napieralska oraz pani Gabriela Piech –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nauczyciele przedmiotów zawodowych są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absolwentami tutejszej szkoły. Jak wspominają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swoje szkolne lata?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pl-PL" dirty="0" smtClean="0"/>
          </a:p>
        </p:txBody>
      </p:sp>
    </p:spTree>
  </p:cSld>
  <p:clrMapOvr>
    <a:masterClrMapping/>
  </p:clrMapOvr>
  <p:transition spd="slow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dirty="0" smtClean="0"/>
              <a:t>Wspomnienia absolwentów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143116"/>
            <a:ext cx="4038600" cy="4105284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143116"/>
            <a:ext cx="4038600" cy="410528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pl-PL" dirty="0" smtClean="0"/>
              <a:t>NATALIA NAPIERALSKA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pl-PL" dirty="0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	„Ekonomik” to dla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mnie nie tylko szkoła...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od 1991 roku jestem z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nim nieprzerwanie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związana. 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pl-PL" dirty="0"/>
          </a:p>
        </p:txBody>
      </p:sp>
      <p:pic>
        <p:nvPicPr>
          <p:cNvPr id="26631" name="Picture 2" descr="J:\OLA\Nauczyciel\Historia Szkoły\NAPIERALSKA N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143116"/>
            <a:ext cx="307181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398587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/>
              <a:t>Wspomnienia </a:t>
            </a:r>
            <a:br>
              <a:rPr lang="pl-PL" dirty="0" smtClean="0"/>
            </a:br>
            <a:r>
              <a:rPr lang="pl-PL" dirty="0" smtClean="0"/>
              <a:t>mgr Natalii Napieralskiej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>
          <a:xfrm>
            <a:off x="457200" y="2143116"/>
            <a:ext cx="4038600" cy="410528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it-IT" dirty="0" smtClean="0"/>
              <a:t>KL </a:t>
            </a:r>
            <a:r>
              <a:rPr lang="pl-PL" dirty="0" smtClean="0"/>
              <a:t>I</a:t>
            </a:r>
            <a:r>
              <a:rPr lang="it-IT" dirty="0" smtClean="0"/>
              <a:t>A LE 1991/92</a:t>
            </a: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>
          <a:xfrm>
            <a:off x="4648200" y="2143116"/>
            <a:ext cx="4038600" cy="410528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pl-PL" dirty="0" smtClean="0"/>
              <a:t> KL IIA LE  1992/1993</a:t>
            </a:r>
            <a:endParaRPr lang="pl-PL" dirty="0"/>
          </a:p>
        </p:txBody>
      </p:sp>
      <p:pic>
        <p:nvPicPr>
          <p:cNvPr id="54274" name="Picture 2" descr="J:\OLA\Nauczyciel\Historia Szkoły\NAPIERALSKA N\KLASA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007370">
            <a:off x="980861" y="2628437"/>
            <a:ext cx="2440271" cy="3575747"/>
          </a:xfrm>
          <a:prstGeom prst="rect">
            <a:avLst/>
          </a:prstGeom>
          <a:noFill/>
          <a:scene3d>
            <a:camera prst="orthographicFront">
              <a:rot lat="300000" lon="0" rev="0"/>
            </a:camera>
            <a:lightRig rig="threePt" dir="t"/>
          </a:scene3d>
        </p:spPr>
      </p:pic>
      <p:pic>
        <p:nvPicPr>
          <p:cNvPr id="54275" name="Picture 3" descr="J:\OLA\Nauczyciel\Historia Szkoły\NAPIERALSKA N\KLASA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24543">
            <a:off x="5484684" y="2578381"/>
            <a:ext cx="2563145" cy="3591383"/>
          </a:xfrm>
          <a:prstGeom prst="rect">
            <a:avLst/>
          </a:prstGeom>
          <a:noFill/>
          <a:scene3d>
            <a:camera prst="orthographicFront">
              <a:rot lat="20999999" lon="0" rev="0"/>
            </a:camera>
            <a:lightRig rig="threePt" dir="t"/>
          </a:scene3d>
        </p:spPr>
      </p:pic>
    </p:spTree>
  </p:cSld>
  <p:clrMapOvr>
    <a:masterClrMapping/>
  </p:clrMapOvr>
  <p:transition spd="slow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dirty="0" smtClean="0"/>
              <a:t>   Wspomnienia                            mgr Natalii Napieralskiej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2909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	Naukę w Technikum Ekonomicznym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 zaczęłam, kiedy dyrektorem była Pani mgr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Irena </a:t>
            </a:r>
            <a:r>
              <a:rPr lang="pl-PL" dirty="0" err="1" smtClean="0"/>
              <a:t>Świgost</a:t>
            </a:r>
            <a:r>
              <a:rPr lang="pl-PL" dirty="0" smtClean="0"/>
              <a:t>, a w szkole nie było nawet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jednego komputera. (Tak młodzieży - kiedyś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były takie czasy). Po roku obowiązki dyrektora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przejęła Pani mgr Krystyna </a:t>
            </a:r>
            <a:r>
              <a:rPr lang="pl-PL" dirty="0" err="1" smtClean="0"/>
              <a:t>Biedal</a:t>
            </a:r>
            <a:r>
              <a:rPr lang="pl-PL" dirty="0" smtClean="0"/>
              <a:t>, która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uczyła w mojej klasie języka polskiego.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Nauczycieli wspominam ciepło i z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szacunkiem, podobnie jak większość moich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koleżanek i kolegów. 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pl-PL" dirty="0"/>
          </a:p>
        </p:txBody>
      </p:sp>
    </p:spTree>
  </p:cSld>
  <p:clrMapOvr>
    <a:masterClrMapping/>
  </p:clrMapOvr>
  <p:transition spd="slow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6" name="Picture 3" descr="J:\OLA\Nauczyciel\Historia Szkoły\NAPIERALSKA N\KLASA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071810"/>
            <a:ext cx="22860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dirty="0" smtClean="0"/>
              <a:t>Wspomnienia </a:t>
            </a:r>
            <a:br>
              <a:rPr lang="pl-PL" dirty="0" smtClean="0"/>
            </a:br>
            <a:r>
              <a:rPr lang="pl-PL" dirty="0" smtClean="0"/>
              <a:t>mgr Natalii Napieralskiej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457200" y="2143116"/>
            <a:ext cx="4038600" cy="410528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pl-PL" dirty="0" smtClean="0"/>
              <a:t> 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pl-PL" dirty="0" smtClean="0"/>
              <a:t>KL IIIA 1993/94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4648200" y="2143116"/>
            <a:ext cx="4038600" cy="410528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pl-PL" dirty="0" smtClean="0"/>
              <a:t>        Pani Dyrektor 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pl-PL" dirty="0" smtClean="0"/>
              <a:t>    KRYSTYNA BIEDAL</a:t>
            </a:r>
            <a:endParaRPr lang="pl-PL" dirty="0"/>
          </a:p>
        </p:txBody>
      </p:sp>
      <p:pic>
        <p:nvPicPr>
          <p:cNvPr id="29705" name="Picture 2" descr="J:\OLA\Nauczyciel\Historia Szkoły\NAPIERALSKA N\KLASA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500438"/>
            <a:ext cx="3965575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CENTRUM EDUKACJI EKONOMICZNO-HANDLOWEJ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143116"/>
            <a:ext cx="9144000" cy="4383130"/>
          </a:xfrm>
        </p:spPr>
        <p:txBody>
          <a:bodyPr>
            <a:normAutofit fontScale="62500" lnSpcReduction="20000"/>
          </a:bodyPr>
          <a:lstStyle/>
          <a:p>
            <a:r>
              <a:rPr lang="pl-PL" dirty="0" smtClean="0"/>
              <a:t>Nauka trwała 3 lata i zajęcia odbywały się 3 razy w tygodniu. </a:t>
            </a:r>
          </a:p>
          <a:p>
            <a:endParaRPr lang="pl-PL" dirty="0" smtClean="0"/>
          </a:p>
          <a:p>
            <a:r>
              <a:rPr lang="pl-PL" dirty="0" smtClean="0"/>
              <a:t>W latach 1923 - 39 uczęszczało do niej ogółem 4982 uczniów. Placówka </a:t>
            </a:r>
          </a:p>
          <a:p>
            <a:r>
              <a:rPr lang="pl-PL" dirty="0" smtClean="0"/>
              <a:t>znajdowała się na utrzymaniu magistratu, który był jej właścicielem. </a:t>
            </a:r>
          </a:p>
          <a:p>
            <a:r>
              <a:rPr lang="pl-PL" dirty="0" smtClean="0"/>
              <a:t>Mimo braku własnego budynku i skromnego budżetu szkoła rozwijała się bardzo </a:t>
            </a:r>
          </a:p>
          <a:p>
            <a:r>
              <a:rPr lang="pl-PL" dirty="0" smtClean="0"/>
              <a:t>dobrze. Było to zasługą jej kierowników. Funkcję tę sprawowali: </a:t>
            </a:r>
          </a:p>
          <a:p>
            <a:pPr algn="ctr"/>
            <a:r>
              <a:rPr lang="pl-PL" dirty="0" smtClean="0"/>
              <a:t>Franciszek </a:t>
            </a:r>
            <a:r>
              <a:rPr lang="pl-PL" dirty="0" err="1" smtClean="0"/>
              <a:t>Krupop</a:t>
            </a:r>
            <a:r>
              <a:rPr lang="pl-PL" dirty="0" smtClean="0"/>
              <a:t>, Klemens Rajtar, Henryk Wójcik, Henryk Kój. </a:t>
            </a:r>
          </a:p>
          <a:p>
            <a:endParaRPr lang="pl-PL" dirty="0" smtClean="0"/>
          </a:p>
          <a:p>
            <a:r>
              <a:rPr lang="pl-PL" dirty="0" smtClean="0"/>
              <a:t>Szkoła ta kształciła dobrych fachowców. </a:t>
            </a:r>
          </a:p>
          <a:p>
            <a:r>
              <a:rPr lang="pl-PL" dirty="0" smtClean="0"/>
              <a:t>O absolwentach "Dokształcającej Szkoły Kupieckiej" pisała "Polska Zachodnia": </a:t>
            </a:r>
          </a:p>
          <a:p>
            <a:r>
              <a:rPr lang="pl-PL" dirty="0" smtClean="0"/>
              <a:t>       </a:t>
            </a:r>
          </a:p>
          <a:p>
            <a:r>
              <a:rPr lang="pl-PL" dirty="0" smtClean="0"/>
              <a:t> [...] "Zajmowali oni odpowiedzialne miejsca w urzędach i przedsiębiorstwach </a:t>
            </a:r>
          </a:p>
          <a:p>
            <a:r>
              <a:rPr lang="pl-PL" dirty="0" smtClean="0"/>
              <a:t>        przemysłowo - handlowych. Pracowali najczęściej w działach rachuby,  </a:t>
            </a:r>
          </a:p>
          <a:p>
            <a:r>
              <a:rPr lang="pl-PL" dirty="0" smtClean="0"/>
              <a:t>        korespondencji, zakupów, sprzedaży i magazynów. „ [...]</a:t>
            </a:r>
            <a:endParaRPr lang="pl-PL" dirty="0"/>
          </a:p>
        </p:txBody>
      </p:sp>
    </p:spTree>
  </p:cSld>
  <p:clrMapOvr>
    <a:masterClrMapping/>
  </p:clrMapOvr>
  <p:transition spd="slow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dirty="0" smtClean="0"/>
              <a:t>Wspomnienia </a:t>
            </a:r>
            <a:br>
              <a:rPr lang="pl-PL" dirty="0" smtClean="0"/>
            </a:br>
            <a:r>
              <a:rPr lang="pl-PL" dirty="0" smtClean="0"/>
              <a:t>mgr Natalii Napieralskiej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457200" y="2143116"/>
            <a:ext cx="4038600" cy="4105284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4648200" y="2143116"/>
            <a:ext cx="4038600" cy="410528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	Miło wspominam także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różnego rodzaju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uroczystości, począwszy od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pasowania na ucznia, przez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otrzęsiny i akademie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okolicznościowe,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skończywszy na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wycieczkach szkolnych.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One pozwalały nam czuć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się pełnoprawnymi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członkami społeczności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„Ekonomika” 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pl-PL" dirty="0"/>
          </a:p>
        </p:txBody>
      </p:sp>
      <p:pic>
        <p:nvPicPr>
          <p:cNvPr id="30727" name="Picture 2" descr="J:\OLA\Nauczyciel\Historia Szkoły\NAPIERALSKA N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357430"/>
            <a:ext cx="2844741" cy="385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dirty="0" smtClean="0"/>
              <a:t>Wspomnienia </a:t>
            </a:r>
            <a:br>
              <a:rPr lang="pl-PL" dirty="0" smtClean="0"/>
            </a:br>
            <a:r>
              <a:rPr lang="pl-PL" dirty="0" smtClean="0"/>
              <a:t>mgr Natalii Napieralskiej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457200" y="2143116"/>
            <a:ext cx="4038600" cy="4105284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4648200" y="2143116"/>
            <a:ext cx="4038600" cy="410528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	Oczywiście szkoła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wiązała się dla nas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również ze stresem. Do tej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pory widok maszyny do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pisania kojarzy mi się z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podkładką wiszącą na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szyi, zasłaniającą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klawisze i z tępymi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nożyczkami do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obcinania zbyt długich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paznokci. 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pl-PL" dirty="0"/>
          </a:p>
        </p:txBody>
      </p:sp>
      <p:pic>
        <p:nvPicPr>
          <p:cNvPr id="31751" name="Picture 2" descr="J:\OLA\Nauczyciel\Historia Szkoły\NAPIERALSKA N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214554"/>
            <a:ext cx="2786055" cy="384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dirty="0" smtClean="0"/>
              <a:t>Wspomnienia </a:t>
            </a:r>
            <a:br>
              <a:rPr lang="pl-PL" dirty="0" smtClean="0"/>
            </a:br>
            <a:r>
              <a:rPr lang="pl-PL" dirty="0" smtClean="0"/>
              <a:t>mgr Natalii Napieralskiej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31169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	To, że teraz mogę pracować tutaj jako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nauczyciel jest dla mnie bardzo ważne.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Jeszcze bardziej potrafię docenić pracę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moich profesorów. Grono, które zastałam po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latach jest równie mocno zaangażowane w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sprawy szkoły i uczniów. Może właśnie dzięki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pracy wcześniejszej kadry.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pl-PL" dirty="0"/>
          </a:p>
        </p:txBody>
      </p:sp>
    </p:spTree>
  </p:cSld>
  <p:clrMapOvr>
    <a:masterClrMapping/>
  </p:clrMapOvr>
  <p:transition spd="slow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dirty="0" smtClean="0"/>
              <a:t>Wspomnienia </a:t>
            </a:r>
            <a:br>
              <a:rPr lang="pl-PL" dirty="0" smtClean="0"/>
            </a:br>
            <a:r>
              <a:rPr lang="pl-PL" dirty="0" smtClean="0"/>
              <a:t>mgr Gabrieli Piech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357158" y="2143116"/>
            <a:ext cx="4138642" cy="4105285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	Gabriela Piech –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uczennica Zespołu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Szkół Ekonomicznych w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Tarnowskich Górach w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latach 1975-1979.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Dyrektorem szkoły była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Pani mgr Julia Nycz, a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zastępcą dyrektora Pan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mgr Czesław Michalczyk 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4648200" y="2143116"/>
            <a:ext cx="4038600" cy="4105285"/>
          </a:xfrm>
        </p:spPr>
        <p:txBody>
          <a:bodyPr>
            <a:normAutofit fontScale="92500"/>
          </a:bodyPr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pl-PL" dirty="0" smtClean="0"/>
              <a:t>SIWY GABRIELA 8.03.1976 T. GÓRY L5</a:t>
            </a:r>
            <a:endParaRPr lang="pl-PL" dirty="0"/>
          </a:p>
        </p:txBody>
      </p:sp>
      <p:pic>
        <p:nvPicPr>
          <p:cNvPr id="33801" name="Picture 2" descr="J:\OLA\Nauczyciel\Historia Szkoły\PIECH G\skanuj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3214688"/>
            <a:ext cx="407987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000"/>
                            </p:stCondLst>
                            <p:childTnLst>
                              <p:par>
                                <p:cTn id="4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7" dur="2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dirty="0" smtClean="0"/>
              <a:t>   Wspomnienia </a:t>
            </a:r>
            <a:br>
              <a:rPr lang="pl-PL" dirty="0" smtClean="0"/>
            </a:br>
            <a:r>
              <a:rPr lang="pl-PL" dirty="0" smtClean="0"/>
              <a:t>mgr Gabrieli Piech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311692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	Była to typowa szkoła żeńska. Nazywano nas 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„Juliankami”(od imienia Dyrektorki szkoły).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Symbolem szkoły w tamtych czasach były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granatowe fartuszki z białym kołnierzykiem i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tarczą na ramieniu. Nauka odbywała się przez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sześć dni w tygodniu, w szkole panowała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dyscyplina, uczniowie systematycznie przygotowywali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się do lekcji i rzadko opuszczali zajęcia szkolne.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W życiu społeczności szkolnej nie brakowało akcentów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patriotycznych np. Obowiązkowo uczestniczyłyśmy w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pochodach pierwszomajowych. 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pl-PL" dirty="0"/>
          </a:p>
        </p:txBody>
      </p:sp>
    </p:spTree>
  </p:cSld>
  <p:clrMapOvr>
    <a:masterClrMapping/>
  </p:clrMapOvr>
  <p:transition spd="slow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dirty="0" smtClean="0"/>
              <a:t>Wspomnienia </a:t>
            </a:r>
            <a:br>
              <a:rPr lang="pl-PL" dirty="0" smtClean="0"/>
            </a:br>
            <a:r>
              <a:rPr lang="pl-PL" dirty="0" smtClean="0"/>
              <a:t>mgr Gabrieli Piech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457200" y="2143116"/>
            <a:ext cx="4038600" cy="4429156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	Nasza klasa inspirowana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przez wychowawcę,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nieżyjącego Pana mgr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Ignacego Bienia stworzyła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zespół wokalno- muzyczny,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który często występował na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akademiach szkolnych.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Śpiewałyśmy i grałyśmy na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instrumentach muzycznych.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Ponadto co roku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wyjeżdżałyśmy na obóz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przysposobienia obronnego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do Lublińca.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4648200" y="2143116"/>
            <a:ext cx="4038600" cy="4105285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pl-PL" dirty="0" smtClean="0"/>
              <a:t>  SIWY GABRIELA 8.03.1976 T. GÓRY L5</a:t>
            </a:r>
            <a:endParaRPr lang="pl-PL" dirty="0"/>
          </a:p>
        </p:txBody>
      </p:sp>
      <p:pic>
        <p:nvPicPr>
          <p:cNvPr id="35849" name="Picture 2" descr="J:\OLA\Nauczyciel\Historia Szkoły\PIECH G\skanuj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3143250"/>
            <a:ext cx="4019550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000"/>
                            </p:stCondLst>
                            <p:childTnLst>
                              <p:par>
                                <p:cTn id="6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3" dur="2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dirty="0" smtClean="0"/>
              <a:t>Wspomnienia </a:t>
            </a:r>
            <a:br>
              <a:rPr lang="pl-PL" dirty="0" smtClean="0"/>
            </a:br>
            <a:r>
              <a:rPr lang="pl-PL" dirty="0" smtClean="0"/>
              <a:t>mgr Gabrieli Piech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214554"/>
            <a:ext cx="4038600" cy="403384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	Przez trzy letnie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tygodnie chodziłyśmy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w wojskowych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mundurach, a nasi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przełożeni próbowali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zaszczepić w nas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dyscyplinę wojskową.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	Z tym okresem wiążę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wiele sympatycznych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dirty="0" smtClean="0"/>
              <a:t>wspomnień.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143116"/>
            <a:ext cx="4038600" cy="4105284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endParaRPr lang="pl-PL" dirty="0"/>
          </a:p>
        </p:txBody>
      </p:sp>
      <p:pic>
        <p:nvPicPr>
          <p:cNvPr id="36871" name="Picture 2" descr="J:\OLA\Nauczyciel\Historia Szkoły\PIECH G\skanu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112203">
            <a:off x="5413375" y="1927225"/>
            <a:ext cx="2763838" cy="39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7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Wspomnienia </a:t>
            </a:r>
            <a:br>
              <a:rPr lang="pl-PL" dirty="0" smtClean="0"/>
            </a:br>
            <a:r>
              <a:rPr lang="pl-PL" dirty="0" smtClean="0"/>
              <a:t>pani  Agnieszki Mazurkiewicz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240254"/>
          </a:xfrm>
        </p:spPr>
        <p:txBody>
          <a:bodyPr>
            <a:normAutofit/>
          </a:bodyPr>
          <a:lstStyle/>
          <a:p>
            <a:r>
              <a:rPr lang="pl-PL" dirty="0" smtClean="0"/>
              <a:t>	</a:t>
            </a:r>
          </a:p>
          <a:p>
            <a:r>
              <a:rPr lang="pl-PL" dirty="0" smtClean="0"/>
              <a:t>		Jestem absolwentką  „Ekonomika”, a aktualnie Centrum Edukacji  Ekonomiczno – Handlowej w Tarnowskich Górach. 1998 – 2001  to lata, w których byłam uczennicą </a:t>
            </a:r>
          </a:p>
          <a:p>
            <a:r>
              <a:rPr lang="pl-PL" dirty="0" smtClean="0"/>
              <a:t>    tejże szkoły. Bardzo miło i przyjemnie i z pewnym sentymentem wspominam </a:t>
            </a:r>
          </a:p>
          <a:p>
            <a:r>
              <a:rPr lang="pl-PL" dirty="0" smtClean="0"/>
              <a:t>    czas spędzony w tej szkole.</a:t>
            </a:r>
          </a:p>
          <a:p>
            <a:endParaRPr lang="pl-PL" dirty="0"/>
          </a:p>
        </p:txBody>
      </p:sp>
    </p:spTree>
  </p:cSld>
  <p:clrMapOvr>
    <a:masterClrMapping/>
  </p:clrMapOvr>
  <p:transition spd="slow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Wspomnienia </a:t>
            </a:r>
            <a:br>
              <a:rPr lang="pl-PL" dirty="0" smtClean="0"/>
            </a:br>
            <a:r>
              <a:rPr lang="pl-PL" dirty="0" smtClean="0"/>
              <a:t>pani  Agnieszki Mazurkiewicz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0" y="2143116"/>
            <a:ext cx="9144000" cy="4311692"/>
          </a:xfrm>
        </p:spPr>
        <p:txBody>
          <a:bodyPr>
            <a:normAutofit fontScale="55000" lnSpcReduction="20000"/>
          </a:bodyPr>
          <a:lstStyle/>
          <a:p>
            <a:r>
              <a:rPr lang="pl-PL" dirty="0" smtClean="0"/>
              <a:t>	</a:t>
            </a:r>
            <a:r>
              <a:rPr lang="pl-PL" sz="3600" dirty="0" smtClean="0"/>
              <a:t>Wychowawcą mojej klasy była Pani Elżbieta Kandzia, która potrafiła </a:t>
            </a:r>
          </a:p>
          <a:p>
            <a:r>
              <a:rPr lang="pl-PL" sz="3600" dirty="0" smtClean="0"/>
              <a:t>zawsze w naszej klasie zachować odpowiednią dyscyplinę. Starała się </a:t>
            </a:r>
          </a:p>
          <a:p>
            <a:r>
              <a:rPr lang="pl-PL" sz="3600" dirty="0" smtClean="0"/>
              <a:t>byśmy swoje oceny poprawiały i uzyskiwały w ten sposób odpowiednie </a:t>
            </a:r>
          </a:p>
          <a:p>
            <a:r>
              <a:rPr lang="pl-PL" sz="3600" dirty="0" smtClean="0"/>
              <a:t>wyniki. Bardzo miło wspominam wielu pedagogów, z którymi aktualnie </a:t>
            </a:r>
          </a:p>
          <a:p>
            <a:r>
              <a:rPr lang="pl-PL" sz="3600" dirty="0" smtClean="0"/>
              <a:t>mam przyjemność spotkania się w pokoju nauczycielskim. </a:t>
            </a:r>
          </a:p>
          <a:p>
            <a:r>
              <a:rPr lang="pl-PL" sz="3600" dirty="0" smtClean="0"/>
              <a:t>	Największą zgrozę i strach, który do dzisiaj wspominamy razem z </a:t>
            </a:r>
          </a:p>
          <a:p>
            <a:r>
              <a:rPr lang="pl-PL" sz="3600" dirty="0" smtClean="0"/>
              <a:t>koleżankami – wzbudzała Pani mgr Barbara Kaczmarek, nauczyciel </a:t>
            </a:r>
          </a:p>
          <a:p>
            <a:r>
              <a:rPr lang="pl-PL" sz="3600" dirty="0" smtClean="0"/>
              <a:t>matematyki. Jak dziś pamiętam i wspominam  lekcje, na których </a:t>
            </a:r>
          </a:p>
          <a:p>
            <a:r>
              <a:rPr lang="pl-PL" sz="3600" dirty="0" smtClean="0"/>
              <a:t>panowała zupełna cisza. </a:t>
            </a:r>
          </a:p>
          <a:p>
            <a:r>
              <a:rPr lang="pl-PL" sz="3600" dirty="0" smtClean="0"/>
              <a:t>Teraz po latach bardzo miło i przyjemnie wspominamy chwile spędzone </a:t>
            </a:r>
          </a:p>
          <a:p>
            <a:r>
              <a:rPr lang="pl-PL" sz="3600" dirty="0" smtClean="0"/>
              <a:t>na zajęciach prowadzonych przez Panią mgr Barbarę Kaczmarek.  </a:t>
            </a:r>
          </a:p>
          <a:p>
            <a:endParaRPr lang="pl-PL" sz="3600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ransition spd="slow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Wspomnienia </a:t>
            </a:r>
            <a:br>
              <a:rPr lang="pl-PL" dirty="0" smtClean="0"/>
            </a:br>
            <a:r>
              <a:rPr lang="pl-PL" dirty="0" smtClean="0"/>
              <a:t>pani  Agnieszki Mazurkiewicz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143116"/>
            <a:ext cx="9144000" cy="4311692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	Mogę powiedzieć z pełnym przekonaniem, że szkoła </a:t>
            </a:r>
          </a:p>
          <a:p>
            <a:r>
              <a:rPr lang="pl-PL" dirty="0" smtClean="0"/>
              <a:t>przygotowała mnie do kontynuacji nauki i otwarła </a:t>
            </a:r>
          </a:p>
          <a:p>
            <a:r>
              <a:rPr lang="pl-PL" dirty="0" smtClean="0"/>
              <a:t>możliwość edukacji na wymarzonych studiach. Obecnie </a:t>
            </a:r>
          </a:p>
          <a:p>
            <a:r>
              <a:rPr lang="pl-PL" dirty="0" smtClean="0"/>
              <a:t>kończę studia magisterskie na Akademii Ekonomicznej w Katowicach </a:t>
            </a:r>
          </a:p>
          <a:p>
            <a:r>
              <a:rPr lang="pl-PL" dirty="0" smtClean="0"/>
              <a:t>na kierunku Ekonomii.</a:t>
            </a:r>
          </a:p>
          <a:p>
            <a:r>
              <a:rPr lang="pl-PL" dirty="0" smtClean="0"/>
              <a:t>	Mając możliwość i korzystając z okazji chciałam również </a:t>
            </a:r>
          </a:p>
          <a:p>
            <a:r>
              <a:rPr lang="pl-PL" dirty="0" smtClean="0"/>
              <a:t>wspomnieć wielu nauczycieli i podziękować im za trud nauki </a:t>
            </a:r>
          </a:p>
          <a:p>
            <a:r>
              <a:rPr lang="pl-PL" dirty="0" smtClean="0"/>
              <a:t>m.in. obecną Panią dyrektor dr J. </a:t>
            </a:r>
            <a:r>
              <a:rPr lang="pl-PL" dirty="0" err="1" smtClean="0"/>
              <a:t>Stomską</a:t>
            </a:r>
            <a:r>
              <a:rPr lang="pl-PL" dirty="0" smtClean="0"/>
              <a:t>, Panią mgr H. Miarkę, </a:t>
            </a:r>
          </a:p>
          <a:p>
            <a:r>
              <a:rPr lang="pl-PL" dirty="0" smtClean="0"/>
              <a:t>mgr K. Krawczuk, mgr T. Brol, mgr T. Sekułę, mgr G. Piech, </a:t>
            </a:r>
          </a:p>
          <a:p>
            <a:r>
              <a:rPr lang="pl-PL" dirty="0" smtClean="0"/>
              <a:t>mgr J. </a:t>
            </a:r>
            <a:r>
              <a:rPr lang="pl-PL" dirty="0" err="1" smtClean="0"/>
              <a:t>Winszczyk</a:t>
            </a:r>
            <a:r>
              <a:rPr lang="pl-PL" dirty="0" smtClean="0"/>
              <a:t>, mgr A. Adamczyka, mgr B. Kaczmarek,</a:t>
            </a:r>
          </a:p>
          <a:p>
            <a:r>
              <a:rPr lang="pl-PL" dirty="0" smtClean="0"/>
              <a:t>mgr A. Bednarka, mgr E. </a:t>
            </a:r>
            <a:r>
              <a:rPr lang="pl-PL" dirty="0" err="1" smtClean="0"/>
              <a:t>Susek</a:t>
            </a:r>
            <a:r>
              <a:rPr lang="pl-PL" dirty="0" smtClean="0"/>
              <a:t>, którym serdecznie dziękuję za </a:t>
            </a:r>
          </a:p>
          <a:p>
            <a:r>
              <a:rPr lang="pl-PL" dirty="0" smtClean="0"/>
              <a:t>przekazaną wiedzę i mile spędzone cztery lata nauki w murach tejże </a:t>
            </a:r>
          </a:p>
          <a:p>
            <a:r>
              <a:rPr lang="pl-PL" dirty="0" smtClean="0"/>
              <a:t>szkoły. </a:t>
            </a:r>
          </a:p>
          <a:p>
            <a:endParaRPr lang="pl-PL" dirty="0"/>
          </a:p>
        </p:txBody>
      </p:sp>
    </p:spTree>
  </p:cSld>
  <p:clrMapOvr>
    <a:masterClrMapping/>
  </p:clrMapOvr>
  <p:transition spd="slow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CENTRUM EDUKACJI EKONOMICZNO-HANDLOWEJ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143116"/>
            <a:ext cx="9144000" cy="4311692"/>
          </a:xfrm>
        </p:spPr>
        <p:txBody>
          <a:bodyPr>
            <a:normAutofit fontScale="62500" lnSpcReduction="20000"/>
          </a:bodyPr>
          <a:lstStyle/>
          <a:p>
            <a:r>
              <a:rPr lang="pl-PL" dirty="0" smtClean="0"/>
              <a:t>	Po II wojnie światowej rozpoczął się proces odbudowywania, </a:t>
            </a:r>
          </a:p>
          <a:p>
            <a:r>
              <a:rPr lang="pl-PL" dirty="0" smtClean="0"/>
              <a:t>bądź tworzenia od podstaw  różnego typu szkół zawodowych w Tarnowskich </a:t>
            </a:r>
          </a:p>
          <a:p>
            <a:r>
              <a:rPr lang="pl-PL" dirty="0" smtClean="0"/>
              <a:t>Górach. </a:t>
            </a:r>
          </a:p>
          <a:p>
            <a:r>
              <a:rPr lang="pl-PL" dirty="0" smtClean="0"/>
              <a:t>W 1945 roku reaktywowano prywatną jednoroczną "Szkołę Przysposobienia </a:t>
            </a:r>
          </a:p>
          <a:p>
            <a:r>
              <a:rPr lang="pl-PL" dirty="0" smtClean="0"/>
              <a:t>Handlowego Izby Przemysłowo - Handlowej w Katowicach"  z  siedzibą przy ulicy</a:t>
            </a:r>
          </a:p>
          <a:p>
            <a:r>
              <a:rPr lang="pl-PL" dirty="0" smtClean="0"/>
              <a:t>Sobieskiego. </a:t>
            </a:r>
          </a:p>
          <a:p>
            <a:r>
              <a:rPr lang="pl-PL" dirty="0" smtClean="0"/>
              <a:t>Kierownikiem szkoły został Maksymilian Burek. Przed wojną szkoła ta mieściła </a:t>
            </a:r>
          </a:p>
          <a:p>
            <a:r>
              <a:rPr lang="pl-PL" dirty="0" smtClean="0"/>
              <a:t>się przy ulicy Zamkowej, korzystała jednak z pomieszczeń  "Dokształcającej </a:t>
            </a:r>
          </a:p>
          <a:p>
            <a:r>
              <a:rPr lang="pl-PL" dirty="0" smtClean="0"/>
              <a:t>Szkoły Przemysłowej i Handlowej". </a:t>
            </a:r>
          </a:p>
          <a:p>
            <a:endParaRPr lang="pl-PL" dirty="0" smtClean="0"/>
          </a:p>
          <a:p>
            <a:r>
              <a:rPr lang="pl-PL" dirty="0" smtClean="0"/>
              <a:t>l września 1950 roku decyzją Dyrekcji Okręgowej Szkolnictwa Zawodowego w </a:t>
            </a:r>
          </a:p>
          <a:p>
            <a:r>
              <a:rPr lang="pl-PL" dirty="0" smtClean="0"/>
              <a:t>Katowicach, powołano na jej miejsce "Technikum Administracyjno -</a:t>
            </a:r>
          </a:p>
          <a:p>
            <a:r>
              <a:rPr lang="pl-PL" dirty="0" smtClean="0"/>
              <a:t>Gospodarcze w Tarnowskich Górach", które realizowało 3 letni cykl kształcenia </a:t>
            </a:r>
          </a:p>
          <a:p>
            <a:r>
              <a:rPr lang="pl-PL" dirty="0" smtClean="0"/>
              <a:t>w 2 klasach pierwszych.</a:t>
            </a:r>
            <a:endParaRPr lang="pl-PL" dirty="0"/>
          </a:p>
        </p:txBody>
      </p:sp>
    </p:spTree>
  </p:cSld>
  <p:clrMapOvr>
    <a:masterClrMapping/>
  </p:clrMapOvr>
  <p:transition spd="slow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CENTRUM EDUKACJI EKONOMICZNO-HANDLOWEJ</a:t>
            </a:r>
            <a:endParaRPr lang="pl-PL" dirty="0"/>
          </a:p>
        </p:txBody>
      </p:sp>
      <p:pic>
        <p:nvPicPr>
          <p:cNvPr id="1026" name="Picture 2" descr="D:\ASIUREK\FOTOSY\DZIEN_NAUCZYCIELA\PA1200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3116"/>
            <a:ext cx="5748878" cy="4311659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6286512" y="2786058"/>
            <a:ext cx="2571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GRONO PEDGOGICZNE EKONOMIKA</a:t>
            </a:r>
          </a:p>
          <a:p>
            <a:r>
              <a:rPr lang="pl-PL" sz="2400" dirty="0" smtClean="0"/>
              <a:t>ROK 2007</a:t>
            </a:r>
            <a:endParaRPr lang="pl-PL" sz="2400" dirty="0"/>
          </a:p>
        </p:txBody>
      </p:sp>
    </p:spTree>
  </p:cSld>
  <p:clrMapOvr>
    <a:masterClrMapping/>
  </p:clrMapOvr>
  <p:transition spd="slow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CENTRUM EDUKACJI EKONOMICZNO-HANDLOWEJ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1357291" y="214290"/>
            <a:ext cx="7786709" cy="301752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pl-PL" dirty="0" smtClean="0"/>
              <a:t>Jednocześnie powstał Wydział dla Pracujących. </a:t>
            </a:r>
          </a:p>
          <a:p>
            <a:pPr lvl="0"/>
            <a:r>
              <a:rPr lang="pl-PL" dirty="0" smtClean="0"/>
              <a:t>Rok szkolny 1951/52 okazał się rokiem przełomowym w historii </a:t>
            </a:r>
          </a:p>
          <a:p>
            <a:pPr lvl="0"/>
            <a:r>
              <a:rPr lang="pl-PL" dirty="0" smtClean="0"/>
              <a:t>szkoły. </a:t>
            </a:r>
          </a:p>
          <a:p>
            <a:pPr lvl="0"/>
            <a:r>
              <a:rPr lang="pl-PL" dirty="0" smtClean="0"/>
              <a:t>	Dyrekcja Okręgowa Szkolnictwa Zawodowego</a:t>
            </a:r>
          </a:p>
          <a:p>
            <a:pPr lvl="0"/>
            <a:r>
              <a:rPr lang="pl-PL" dirty="0" smtClean="0"/>
              <a:t>wyraziła zgodę na przekształcenie "Technikum</a:t>
            </a:r>
          </a:p>
          <a:p>
            <a:pPr lvl="0"/>
            <a:r>
              <a:rPr lang="pl-PL" dirty="0" smtClean="0"/>
              <a:t> Administracyjno - Gospodarczego" </a:t>
            </a:r>
          </a:p>
          <a:p>
            <a:pPr lvl="0"/>
            <a:r>
              <a:rPr lang="pl-PL" dirty="0" smtClean="0"/>
              <a:t> w "Technikum Finansowe" podległe Ministerstwu Finansów. </a:t>
            </a:r>
          </a:p>
          <a:p>
            <a:pPr lvl="0"/>
            <a:r>
              <a:rPr lang="pl-PL" dirty="0" smtClean="0"/>
              <a:t>Szkoła ta dała początek późniejszemu Zespołowi Szkół </a:t>
            </a:r>
          </a:p>
          <a:p>
            <a:pPr lvl="0"/>
            <a:r>
              <a:rPr lang="pl-PL" dirty="0" smtClean="0"/>
              <a:t>Ekonomicznych.</a:t>
            </a:r>
            <a:endParaRPr lang="pl-PL" dirty="0"/>
          </a:p>
        </p:txBody>
      </p:sp>
      <p:pic>
        <p:nvPicPr>
          <p:cNvPr id="3075" name="Picture 3" descr="F:\STRONA WWW\img\50-t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143248"/>
            <a:ext cx="5065936" cy="351238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214282" y="267494"/>
            <a:ext cx="8472518" cy="1399032"/>
          </a:xfrm>
        </p:spPr>
        <p:txBody>
          <a:bodyPr/>
          <a:lstStyle/>
          <a:p>
            <a:r>
              <a:rPr lang="pl-PL" dirty="0" smtClean="0"/>
              <a:t>CENTRUM EDUKACJI EKONOMICZNO-HANDLOWEJ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0" y="2143116"/>
            <a:ext cx="9144000" cy="4311692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	Dwa lata później o mało nie doszło do likwidacji szkoły, bowiem </a:t>
            </a:r>
          </a:p>
          <a:p>
            <a:r>
              <a:rPr lang="pl-PL" dirty="0" smtClean="0"/>
              <a:t>w wyniku aresztowania i procesu grupy młodzieży</a:t>
            </a:r>
          </a:p>
          <a:p>
            <a:r>
              <a:rPr lang="pl-PL" dirty="0" smtClean="0"/>
              <a:t> "zorganizowanej w tajną, antystalinowską organizację" </a:t>
            </a:r>
          </a:p>
          <a:p>
            <a:r>
              <a:rPr lang="pl-PL" dirty="0" smtClean="0"/>
              <a:t>i wyroków skazujących, które otrzymali, szkoła postawiona została</a:t>
            </a:r>
          </a:p>
          <a:p>
            <a:r>
              <a:rPr lang="pl-PL" dirty="0" smtClean="0"/>
              <a:t>w stan likwidacji. </a:t>
            </a:r>
          </a:p>
          <a:p>
            <a:r>
              <a:rPr lang="pl-PL" dirty="0" smtClean="0"/>
              <a:t>Nowy etap historii szkoły rozpoczął się jednak 1 września 1957 roku, kiedy</a:t>
            </a:r>
          </a:p>
          <a:p>
            <a:r>
              <a:rPr lang="pl-PL" dirty="0" smtClean="0"/>
              <a:t> pod presją środowiska i rodziców (po licznych delegacjach </a:t>
            </a:r>
          </a:p>
          <a:p>
            <a:r>
              <a:rPr lang="pl-PL" dirty="0" smtClean="0"/>
              <a:t>do Warszawy) Ministerstwo Oświaty podjęło decyzję o rozwoju szkoły </a:t>
            </a:r>
          </a:p>
          <a:p>
            <a:r>
              <a:rPr lang="pl-PL" dirty="0" smtClean="0"/>
              <a:t>i nadaniu jej nazwy "Technikum Ekonomiczne". </a:t>
            </a:r>
          </a:p>
          <a:p>
            <a:r>
              <a:rPr lang="pl-PL" dirty="0" smtClean="0"/>
              <a:t>	Pierwszym dyrektorem tej szkoły był Władysław Kozak.</a:t>
            </a:r>
          </a:p>
          <a:p>
            <a:r>
              <a:rPr lang="pl-PL" dirty="0" smtClean="0"/>
              <a:t>W 1955 roku wobec przeniesienia się dyrektora Kozaka do Poznania </a:t>
            </a:r>
          </a:p>
          <a:p>
            <a:r>
              <a:rPr lang="pl-PL" dirty="0" smtClean="0"/>
              <a:t>funkcję tę objęła Julia Nycz.</a:t>
            </a:r>
            <a:endParaRPr lang="pl-PL" dirty="0"/>
          </a:p>
        </p:txBody>
      </p:sp>
    </p:spTree>
  </p:cSld>
  <p:clrMapOvr>
    <a:masterClrMapping/>
  </p:clrMapOvr>
  <p:transition spd="slow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CENTRUM EDUKACJI EKONOMICZNO-HANDLOWEJ</a:t>
            </a:r>
            <a:endParaRPr lang="pl-PL" dirty="0"/>
          </a:p>
        </p:txBody>
      </p:sp>
      <p:pic>
        <p:nvPicPr>
          <p:cNvPr id="4098" name="Picture 2" descr="F:\STRONA WWW\img\c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86644" y="3500438"/>
            <a:ext cx="1244753" cy="16430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099" name="Picture 3" descr="F:\STRONA WWW\img\j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429000"/>
            <a:ext cx="1312127" cy="171451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429000"/>
            <a:ext cx="1244752" cy="164307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1" name="pole tekstowe 10"/>
          <p:cNvSpPr txBox="1"/>
          <p:nvPr/>
        </p:nvSpPr>
        <p:spPr>
          <a:xfrm>
            <a:off x="1857356" y="2571744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Dyrektorzy szkoły od 1951 do 1979</a:t>
            </a:r>
            <a:endParaRPr lang="pl-PL" sz="24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142844" y="5214950"/>
            <a:ext cx="2500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mgr Władysław Kozak</a:t>
            </a:r>
            <a:endParaRPr lang="pl-PL" sz="16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3571868" y="5214950"/>
            <a:ext cx="2143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mgr Julia Nycz</a:t>
            </a:r>
            <a:endParaRPr lang="pl-PL" sz="16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6429388" y="5214950"/>
            <a:ext cx="2714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mgr Czesław Michalczyk</a:t>
            </a:r>
            <a:endParaRPr lang="pl-PL" sz="1600" dirty="0"/>
          </a:p>
        </p:txBody>
      </p:sp>
    </p:spTree>
  </p:cSld>
  <p:clrMapOvr>
    <a:masterClrMapping/>
  </p:clrMapOvr>
  <p:transition spd="slow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CENTRUM EDUKACJI EKONOMICZNO-HANDLOWEJ</a:t>
            </a:r>
            <a:endParaRPr lang="pl-PL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00438"/>
            <a:ext cx="1298873" cy="17145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500438"/>
            <a:ext cx="1357322" cy="17145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358082" y="3500438"/>
            <a:ext cx="1357322" cy="175546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pole tekstowe 7"/>
          <p:cNvSpPr txBox="1"/>
          <p:nvPr/>
        </p:nvSpPr>
        <p:spPr>
          <a:xfrm>
            <a:off x="1571604" y="2643182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Dyrektorzy szkoły od 1982 do 2007</a:t>
            </a:r>
            <a:endParaRPr lang="pl-PL" sz="2400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57158" y="5214950"/>
            <a:ext cx="200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mgr Irena </a:t>
            </a:r>
            <a:r>
              <a:rPr lang="pl-PL" sz="1600" dirty="0" err="1" smtClean="0"/>
              <a:t>Świgost</a:t>
            </a:r>
            <a:endParaRPr lang="pl-PL" sz="16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3643306" y="5286388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mgr Krystyna </a:t>
            </a:r>
            <a:r>
              <a:rPr lang="pl-PL" sz="1600" dirty="0" err="1" smtClean="0"/>
              <a:t>Biedal</a:t>
            </a:r>
            <a:endParaRPr lang="pl-PL" sz="16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6929454" y="5286388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mgr Elżbieta </a:t>
            </a:r>
            <a:r>
              <a:rPr lang="pl-PL" sz="1600" dirty="0" err="1" smtClean="0"/>
              <a:t>Susek</a:t>
            </a:r>
            <a:endParaRPr lang="pl-PL" sz="1600" dirty="0"/>
          </a:p>
        </p:txBody>
      </p:sp>
    </p:spTree>
  </p:cSld>
  <p:clrMapOvr>
    <a:masterClrMapping/>
  </p:clrMapOvr>
  <p:transition spd="slow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CENTRUM EDUKACJI EKONOMICZNO-HANDLOWEJ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786282" y="2571744"/>
            <a:ext cx="4357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Dyrektor szkoły </a:t>
            </a:r>
          </a:p>
          <a:p>
            <a:pPr algn="ctr"/>
            <a:r>
              <a:rPr lang="pl-PL" sz="2400" b="1" dirty="0" smtClean="0"/>
              <a:t>od 2007roku</a:t>
            </a:r>
            <a:endParaRPr lang="pl-PL" sz="24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71744"/>
            <a:ext cx="4572000" cy="39809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pole tekstowe 8"/>
          <p:cNvSpPr txBox="1"/>
          <p:nvPr/>
        </p:nvSpPr>
        <p:spPr>
          <a:xfrm>
            <a:off x="5214942" y="3714752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Dr Joanna </a:t>
            </a:r>
            <a:r>
              <a:rPr lang="pl-PL" sz="2400" b="1" dirty="0" err="1" smtClean="0"/>
              <a:t>Stomska</a:t>
            </a:r>
            <a:endParaRPr lang="pl-PL" sz="2400" b="1" dirty="0"/>
          </a:p>
        </p:txBody>
      </p:sp>
    </p:spTree>
  </p:cSld>
  <p:clrMapOvr>
    <a:masterClrMapping/>
  </p:clrMapOvr>
  <p:transition spd="slow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Odlewnia metali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nergetyczny">
  <a:themeElements>
    <a:clrScheme name="Odlewnia metali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808</TotalTime>
  <Words>392</Words>
  <Application>Microsoft Office PowerPoint</Application>
  <PresentationFormat>Pokaz na ekranie (4:3)</PresentationFormat>
  <Paragraphs>415</Paragraphs>
  <Slides>40</Slides>
  <Notes>1</Notes>
  <HiddenSlides>0</HiddenSlides>
  <MMClips>1</MMClips>
  <ScaleCrop>false</ScaleCrop>
  <HeadingPairs>
    <vt:vector size="6" baseType="variant">
      <vt:variant>
        <vt:lpstr>Motyw</vt:lpstr>
      </vt:variant>
      <vt:variant>
        <vt:i4>2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43" baseType="lpstr">
      <vt:lpstr>Energetyczny</vt:lpstr>
      <vt:lpstr>1_Energetyczny</vt:lpstr>
      <vt:lpstr>Acrobat Document</vt:lpstr>
      <vt:lpstr>CENTRUM EDUKACJI EKONOMICZNO-HANDLOWEJ</vt:lpstr>
      <vt:lpstr>CENTRUM EDUKACJI EKONOMICZNO-HANDLOWEJ</vt:lpstr>
      <vt:lpstr>CENTRUM EDUKACJI EKONOMICZNO-HANDLOWEJ</vt:lpstr>
      <vt:lpstr>CENTRUM EDUKACJI EKONOMICZNO-HANDLOWEJ</vt:lpstr>
      <vt:lpstr>CENTRUM EDUKACJI EKONOMICZNO-HANDLOWEJ</vt:lpstr>
      <vt:lpstr>CENTRUM EDUKACJI EKONOMICZNO-HANDLOWEJ</vt:lpstr>
      <vt:lpstr>CENTRUM EDUKACJI EKONOMICZNO-HANDLOWEJ</vt:lpstr>
      <vt:lpstr>CENTRUM EDUKACJI EKONOMICZNO-HANDLOWEJ</vt:lpstr>
      <vt:lpstr>CENTRUM EDUKACJI EKONOMICZNO-HANDLOWEJ</vt:lpstr>
      <vt:lpstr>CENTRUM EDUKACJI EKONOMICZNO-HANDLOWEJ</vt:lpstr>
      <vt:lpstr>CENTRUM EDUKACJI EKONOMICZNO-HANDLOWEJ</vt:lpstr>
      <vt:lpstr>CENTRUM EDUKACJI EKONOMICZNO-HANDLOWEJ</vt:lpstr>
      <vt:lpstr>CENTRUM EDUKACJI EKONOMICZNO-HANDLOWEJ</vt:lpstr>
      <vt:lpstr>CENTRUM EDUKACJI EKONOMICZNO-HANDLOWEJ</vt:lpstr>
      <vt:lpstr>CENTRUM EDUKACJI EKONOMICZNO-HANDLOWEJ</vt:lpstr>
      <vt:lpstr>CENTRUM EDUKACJI EKONOMICZNO-HANDLOWEJ</vt:lpstr>
      <vt:lpstr>CENTRUM EDUKACJI EKONOMICZNO-HANDLOWEJ</vt:lpstr>
      <vt:lpstr>CENTRUM EDUKACJI EKONOMICZNO-HANDLOWEJ</vt:lpstr>
      <vt:lpstr>CENTRUM EDUKACJI EKONOMICZNO-HANDLOWEJ</vt:lpstr>
      <vt:lpstr>CENTRUM EDUKACJI EKONOMICZNO-HANDLOWEJ</vt:lpstr>
      <vt:lpstr>CENTRUM EDUKACJI EKONOMICZNO-HANDLOWEJ</vt:lpstr>
      <vt:lpstr>CENTRUM EDUKACJI EKONOMICZNO-HANDLOWEJ</vt:lpstr>
      <vt:lpstr>CENTRUM EDUKACJI EKONOMICZNO-HANDLOWEJ</vt:lpstr>
      <vt:lpstr>CENTRUM EDUKACJI EKONOMICZNO-HANDLOWEJ</vt:lpstr>
      <vt:lpstr>Ekonomik we wspomnieniach absolwentów, obecnych nauczycieli tej szkoły.</vt:lpstr>
      <vt:lpstr>Wspomnienia absolwentów</vt:lpstr>
      <vt:lpstr>Wspomnienia  mgr Natalii Napieralskiej</vt:lpstr>
      <vt:lpstr>   Wspomnienia                            mgr Natalii Napieralskiej</vt:lpstr>
      <vt:lpstr>Wspomnienia  mgr Natalii Napieralskiej</vt:lpstr>
      <vt:lpstr>Wspomnienia  mgr Natalii Napieralskiej</vt:lpstr>
      <vt:lpstr>Wspomnienia  mgr Natalii Napieralskiej</vt:lpstr>
      <vt:lpstr>Wspomnienia  mgr Natalii Napieralskiej</vt:lpstr>
      <vt:lpstr>Wspomnienia  mgr Gabrieli Piech</vt:lpstr>
      <vt:lpstr>   Wspomnienia  mgr Gabrieli Piech</vt:lpstr>
      <vt:lpstr>Wspomnienia  mgr Gabrieli Piech</vt:lpstr>
      <vt:lpstr>Wspomnienia  mgr Gabrieli Piech</vt:lpstr>
      <vt:lpstr>Wspomnienia  pani  Agnieszki Mazurkiewicz</vt:lpstr>
      <vt:lpstr>Wspomnienia  pani  Agnieszki Mazurkiewicz</vt:lpstr>
      <vt:lpstr>Wspomnienia  pani  Agnieszki Mazurkiewicz</vt:lpstr>
      <vt:lpstr>CENTRUM EDUKACJI EKONOMICZNO-HANDLOWEJ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Asia Rogowska</dc:creator>
  <cp:lastModifiedBy>xxx</cp:lastModifiedBy>
  <cp:revision>92</cp:revision>
  <dcterms:created xsi:type="dcterms:W3CDTF">2007-11-05T18:17:31Z</dcterms:created>
  <dcterms:modified xsi:type="dcterms:W3CDTF">2007-11-14T21:33:53Z</dcterms:modified>
</cp:coreProperties>
</file>